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21"/>
  </p:notesMasterIdLst>
  <p:handoutMasterIdLst>
    <p:handoutMasterId r:id="rId22"/>
  </p:handoutMasterIdLst>
  <p:sldIdLst>
    <p:sldId id="345" r:id="rId5"/>
    <p:sldId id="3712" r:id="rId6"/>
    <p:sldId id="3713" r:id="rId7"/>
    <p:sldId id="337" r:id="rId8"/>
    <p:sldId id="3695" r:id="rId9"/>
    <p:sldId id="313" r:id="rId10"/>
    <p:sldId id="3709" r:id="rId11"/>
    <p:sldId id="328" r:id="rId12"/>
    <p:sldId id="3706" r:id="rId13"/>
    <p:sldId id="340" r:id="rId14"/>
    <p:sldId id="3710" r:id="rId15"/>
    <p:sldId id="3711" r:id="rId16"/>
    <p:sldId id="327" r:id="rId17"/>
    <p:sldId id="3707" r:id="rId18"/>
    <p:sldId id="3704" r:id="rId19"/>
    <p:sldId id="304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54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B734D2-D299-75DA-86BD-CA7596A962B7}" name="Nina Kristine Reitan" initials="NKR" userId="S::nina.reitan@risefr.no::4edc17e5-c1fc-4698-a54e-c88b89295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E65"/>
    <a:srgbClr val="BEBD00"/>
    <a:srgbClr val="482D55"/>
    <a:srgbClr val="372044"/>
    <a:srgbClr val="0F3C52"/>
    <a:srgbClr val="EF969A"/>
    <a:srgbClr val="11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570274-D2D2-420F-B618-A5FF559F8784}" v="25" dt="2022-10-26T16:08:56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87630" autoAdjust="0"/>
  </p:normalViewPr>
  <p:slideViewPr>
    <p:cSldViewPr snapToGrid="0" snapToObjects="1">
      <p:cViewPr varScale="1">
        <p:scale>
          <a:sx n="77" d="100"/>
          <a:sy n="77" d="100"/>
        </p:scale>
        <p:origin x="1000" y="60"/>
      </p:cViewPr>
      <p:guideLst>
        <p:guide orient="horz" pos="1620"/>
        <p:guide pos="2880"/>
        <p:guide orient="horz" pos="1654"/>
      </p:guideLst>
    </p:cSldViewPr>
  </p:slideViewPr>
  <p:outlineViewPr>
    <p:cViewPr>
      <p:scale>
        <a:sx n="33" d="100"/>
        <a:sy n="33" d="100"/>
      </p:scale>
      <p:origin x="0" y="11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547DD9-FABB-4367-8311-A60CF0AC088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A4CFFDD-09D1-49C8-8480-929C0B9659E9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Rapport </a:t>
          </a:r>
          <a:r>
            <a:rPr lang="en-US" dirty="0" err="1">
              <a:solidFill>
                <a:schemeClr val="bg1"/>
              </a:solidFill>
            </a:rPr>
            <a:t>publiseres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snart</a:t>
          </a:r>
          <a:r>
            <a:rPr lang="en-US" dirty="0">
              <a:solidFill>
                <a:schemeClr val="bg1"/>
              </a:solidFill>
            </a:rPr>
            <a:t> </a:t>
          </a:r>
        </a:p>
      </dgm:t>
    </dgm:pt>
    <dgm:pt modelId="{55C44EE2-351D-4B54-BE28-B767322FFE43}" type="parTrans" cxnId="{C99EADFF-86BE-435A-8837-9DD08C8C0EF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94F76EC-D14E-416C-A0D0-6984DB369CF9}" type="sibTrans" cxnId="{C99EADFF-86BE-435A-8837-9DD08C8C0EF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2CA6D90-754C-4D76-8E1F-367DA73474FB}">
      <dgm:prSet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Inneholder</a:t>
          </a:r>
          <a:r>
            <a:rPr lang="en-US" dirty="0">
              <a:solidFill>
                <a:schemeClr val="bg1"/>
              </a:solidFill>
            </a:rPr>
            <a:t>:</a:t>
          </a:r>
        </a:p>
      </dgm:t>
    </dgm:pt>
    <dgm:pt modelId="{C0172DB7-0C2B-40C5-9660-43BBB96A0F1A}" type="parTrans" cxnId="{F6D68648-4C1F-47CA-8EA9-2C697B42C12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890E1F0-3518-4B4D-8977-CF8A5BB50695}" type="sibTrans" cxnId="{F6D68648-4C1F-47CA-8EA9-2C697B42C12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BFA659A-7404-40AF-8C30-4CBD97A50C6A}">
      <dgm:prSet custT="1"/>
      <dgm:spPr/>
      <dgm:t>
        <a:bodyPr/>
        <a:lstStyle/>
        <a:p>
          <a:r>
            <a:rPr lang="en-US" sz="2000" dirty="0" err="1">
              <a:solidFill>
                <a:schemeClr val="bg1"/>
              </a:solidFill>
            </a:rPr>
            <a:t>Litteraturstudie</a:t>
          </a:r>
          <a:endParaRPr lang="en-US" sz="2000" dirty="0">
            <a:solidFill>
              <a:schemeClr val="bg1"/>
            </a:solidFill>
          </a:endParaRPr>
        </a:p>
        <a:p>
          <a:r>
            <a:rPr lang="en-US" sz="2000" dirty="0" err="1">
              <a:solidFill>
                <a:schemeClr val="bg1"/>
              </a:solidFill>
            </a:rPr>
            <a:t>Funn</a:t>
          </a:r>
          <a:endParaRPr lang="en-US" sz="2000" dirty="0">
            <a:solidFill>
              <a:schemeClr val="bg1"/>
            </a:solidFill>
          </a:endParaRPr>
        </a:p>
      </dgm:t>
    </dgm:pt>
    <dgm:pt modelId="{97B11FD0-A76D-4C89-BE3A-60B2F250216B}" type="parTrans" cxnId="{E8C6DB9C-0268-4B3A-8B4C-AA27A219F1E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1BB3893-6C86-4F64-8940-531F5F4526F0}" type="sibTrans" cxnId="{E8C6DB9C-0268-4B3A-8B4C-AA27A219F1E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25C2422-D6A0-46C7-B048-264C4EC4B204}">
      <dgm:prSet custT="1"/>
      <dgm:spPr/>
      <dgm:t>
        <a:bodyPr/>
        <a:lstStyle/>
        <a:p>
          <a:r>
            <a:rPr lang="en-US" sz="2000" dirty="0" err="1">
              <a:solidFill>
                <a:schemeClr val="bg1"/>
              </a:solidFill>
            </a:rPr>
            <a:t>Konklusjoner</a:t>
          </a:r>
          <a:r>
            <a:rPr lang="en-US" sz="2000" dirty="0">
              <a:solidFill>
                <a:schemeClr val="bg1"/>
              </a:solidFill>
            </a:rPr>
            <a:t> </a:t>
          </a:r>
        </a:p>
      </dgm:t>
    </dgm:pt>
    <dgm:pt modelId="{9827C01A-8A60-47A6-9DD8-5D5AD36FD4F6}" type="parTrans" cxnId="{0C187D06-4739-42B0-8924-AA6BDF1DCCA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B142C4A-B178-44E2-91F0-78DC8CC5631A}" type="sibTrans" cxnId="{0C187D06-4739-42B0-8924-AA6BDF1DCCA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90B2768-694B-49AC-9724-2BD7F7CC448C}">
      <dgm:prSet custT="1"/>
      <dgm:spPr/>
      <dgm:t>
        <a:bodyPr/>
        <a:lstStyle/>
        <a:p>
          <a:r>
            <a:rPr lang="en-US" sz="2000" dirty="0" err="1">
              <a:solidFill>
                <a:schemeClr val="bg1"/>
              </a:solidFill>
            </a:rPr>
            <a:t>Anbefalinger</a:t>
          </a:r>
          <a:r>
            <a:rPr lang="en-US" sz="2000" dirty="0">
              <a:solidFill>
                <a:schemeClr val="bg1"/>
              </a:solidFill>
            </a:rPr>
            <a:t> </a:t>
          </a:r>
        </a:p>
      </dgm:t>
    </dgm:pt>
    <dgm:pt modelId="{7C7D3279-9845-46C8-A99F-7C7CD0E57C13}" type="parTrans" cxnId="{A8C46FC2-C6E8-49B5-BEBF-EBEF3F6A0B8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DAA39D4-1333-4069-8703-B9028E87E4F9}" type="sibTrans" cxnId="{A8C46FC2-C6E8-49B5-BEBF-EBEF3F6A0B8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6F5BB73-5C2A-4A9D-84EF-2E8FC584296F}" type="pres">
      <dgm:prSet presAssocID="{23547DD9-FABB-4367-8311-A60CF0AC0886}" presName="root" presStyleCnt="0">
        <dgm:presLayoutVars>
          <dgm:dir/>
          <dgm:resizeHandles val="exact"/>
        </dgm:presLayoutVars>
      </dgm:prSet>
      <dgm:spPr/>
    </dgm:pt>
    <dgm:pt modelId="{0E75FAE7-2953-4375-8FD0-736844069DEE}" type="pres">
      <dgm:prSet presAssocID="{7A4CFFDD-09D1-49C8-8480-929C0B9659E9}" presName="compNode" presStyleCnt="0"/>
      <dgm:spPr/>
    </dgm:pt>
    <dgm:pt modelId="{7AEE4DC0-1175-42B7-837D-E30673874E88}" type="pres">
      <dgm:prSet presAssocID="{7A4CFFDD-09D1-49C8-8480-929C0B9659E9}" presName="bgRect" presStyleLbl="bgShp" presStyleIdx="0" presStyleCnt="2"/>
      <dgm:spPr>
        <a:solidFill>
          <a:schemeClr val="accent1"/>
        </a:solidFill>
      </dgm:spPr>
    </dgm:pt>
    <dgm:pt modelId="{21915D44-F65D-4285-BE91-1F7543EA36BD}" type="pres">
      <dgm:prSet presAssocID="{7A4CFFDD-09D1-49C8-8480-929C0B9659E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vmerking"/>
        </a:ext>
      </dgm:extLst>
    </dgm:pt>
    <dgm:pt modelId="{16851636-C41C-4D84-9263-B41DEBBB8228}" type="pres">
      <dgm:prSet presAssocID="{7A4CFFDD-09D1-49C8-8480-929C0B9659E9}" presName="spaceRect" presStyleCnt="0"/>
      <dgm:spPr/>
    </dgm:pt>
    <dgm:pt modelId="{BA4AE77B-14E7-48AD-BDDD-C6D5A37229ED}" type="pres">
      <dgm:prSet presAssocID="{7A4CFFDD-09D1-49C8-8480-929C0B9659E9}" presName="parTx" presStyleLbl="revTx" presStyleIdx="0" presStyleCnt="3">
        <dgm:presLayoutVars>
          <dgm:chMax val="0"/>
          <dgm:chPref val="0"/>
        </dgm:presLayoutVars>
      </dgm:prSet>
      <dgm:spPr/>
    </dgm:pt>
    <dgm:pt modelId="{ADF57892-C9A4-42DB-B6A8-19780A1BDB60}" type="pres">
      <dgm:prSet presAssocID="{B94F76EC-D14E-416C-A0D0-6984DB369CF9}" presName="sibTrans" presStyleCnt="0"/>
      <dgm:spPr/>
    </dgm:pt>
    <dgm:pt modelId="{5AEF583C-0E46-4DA2-8FD7-C57BBB17A499}" type="pres">
      <dgm:prSet presAssocID="{A2CA6D90-754C-4D76-8E1F-367DA73474FB}" presName="compNode" presStyleCnt="0"/>
      <dgm:spPr/>
    </dgm:pt>
    <dgm:pt modelId="{8A1EAC40-E17C-4D07-89E4-5F6B80E0B77F}" type="pres">
      <dgm:prSet presAssocID="{A2CA6D90-754C-4D76-8E1F-367DA73474FB}" presName="bgRect" presStyleLbl="bgShp" presStyleIdx="1" presStyleCnt="2" custLinFactNeighborY="54493"/>
      <dgm:spPr>
        <a:solidFill>
          <a:schemeClr val="accent1"/>
        </a:solidFill>
      </dgm:spPr>
    </dgm:pt>
    <dgm:pt modelId="{D0AEFB11-3EB1-4072-9FC7-C629817529B2}" type="pres">
      <dgm:prSet presAssocID="{A2CA6D90-754C-4D76-8E1F-367DA73474FB}" presName="iconRect" presStyleLbl="node1" presStyleIdx="1" presStyleCnt="2" custLinFactNeighborX="3427" custLinFactNeighborY="4529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yspære"/>
        </a:ext>
      </dgm:extLst>
    </dgm:pt>
    <dgm:pt modelId="{2D66C8BC-91CC-4FE1-80AD-2B5F02C5EA9A}" type="pres">
      <dgm:prSet presAssocID="{A2CA6D90-754C-4D76-8E1F-367DA73474FB}" presName="spaceRect" presStyleCnt="0"/>
      <dgm:spPr/>
    </dgm:pt>
    <dgm:pt modelId="{38439944-F73D-47EE-870C-A442D2C27C0A}" type="pres">
      <dgm:prSet presAssocID="{A2CA6D90-754C-4D76-8E1F-367DA73474FB}" presName="parTx" presStyleLbl="revTx" presStyleIdx="1" presStyleCnt="3" custLinFactNeighborX="194" custLinFactNeighborY="22700">
        <dgm:presLayoutVars>
          <dgm:chMax val="0"/>
          <dgm:chPref val="0"/>
        </dgm:presLayoutVars>
      </dgm:prSet>
      <dgm:spPr/>
    </dgm:pt>
    <dgm:pt modelId="{425A5DAA-47A6-4EBC-8999-F4C049F3FFB3}" type="pres">
      <dgm:prSet presAssocID="{A2CA6D90-754C-4D76-8E1F-367DA73474FB}" presName="desTx" presStyleLbl="revTx" presStyleIdx="2" presStyleCnt="3" custLinFactNeighborX="-28771" custLinFactNeighborY="29421">
        <dgm:presLayoutVars/>
      </dgm:prSet>
      <dgm:spPr/>
    </dgm:pt>
  </dgm:ptLst>
  <dgm:cxnLst>
    <dgm:cxn modelId="{0C187D06-4739-42B0-8924-AA6BDF1DCCA1}" srcId="{A2CA6D90-754C-4D76-8E1F-367DA73474FB}" destId="{025C2422-D6A0-46C7-B048-264C4EC4B204}" srcOrd="1" destOrd="0" parTransId="{9827C01A-8A60-47A6-9DD8-5D5AD36FD4F6}" sibTransId="{BB142C4A-B178-44E2-91F0-78DC8CC5631A}"/>
    <dgm:cxn modelId="{F6D68648-4C1F-47CA-8EA9-2C697B42C123}" srcId="{23547DD9-FABB-4367-8311-A60CF0AC0886}" destId="{A2CA6D90-754C-4D76-8E1F-367DA73474FB}" srcOrd="1" destOrd="0" parTransId="{C0172DB7-0C2B-40C5-9660-43BBB96A0F1A}" sibTransId="{F890E1F0-3518-4B4D-8977-CF8A5BB50695}"/>
    <dgm:cxn modelId="{7E307849-A8E4-4B1A-8494-2649CDF1BC45}" type="presOf" srcId="{7A4CFFDD-09D1-49C8-8480-929C0B9659E9}" destId="{BA4AE77B-14E7-48AD-BDDD-C6D5A37229ED}" srcOrd="0" destOrd="0" presId="urn:microsoft.com/office/officeart/2018/2/layout/IconVerticalSolidList"/>
    <dgm:cxn modelId="{4527A66B-1986-458A-838A-E2DFA1BCBD2F}" type="presOf" srcId="{025C2422-D6A0-46C7-B048-264C4EC4B204}" destId="{425A5DAA-47A6-4EBC-8999-F4C049F3FFB3}" srcOrd="0" destOrd="1" presId="urn:microsoft.com/office/officeart/2018/2/layout/IconVerticalSolidList"/>
    <dgm:cxn modelId="{06AF3D81-4C36-479F-82FE-76558CDE23B1}" type="presOf" srcId="{A2CA6D90-754C-4D76-8E1F-367DA73474FB}" destId="{38439944-F73D-47EE-870C-A442D2C27C0A}" srcOrd="0" destOrd="0" presId="urn:microsoft.com/office/officeart/2018/2/layout/IconVerticalSolidList"/>
    <dgm:cxn modelId="{E8C6DB9C-0268-4B3A-8B4C-AA27A219F1E4}" srcId="{A2CA6D90-754C-4D76-8E1F-367DA73474FB}" destId="{8BFA659A-7404-40AF-8C30-4CBD97A50C6A}" srcOrd="0" destOrd="0" parTransId="{97B11FD0-A76D-4C89-BE3A-60B2F250216B}" sibTransId="{61BB3893-6C86-4F64-8940-531F5F4526F0}"/>
    <dgm:cxn modelId="{90373BA2-465D-4FB6-A276-DA93FE38E366}" type="presOf" srcId="{8BFA659A-7404-40AF-8C30-4CBD97A50C6A}" destId="{425A5DAA-47A6-4EBC-8999-F4C049F3FFB3}" srcOrd="0" destOrd="0" presId="urn:microsoft.com/office/officeart/2018/2/layout/IconVerticalSolidList"/>
    <dgm:cxn modelId="{A8C46FC2-C6E8-49B5-BEBF-EBEF3F6A0B82}" srcId="{A2CA6D90-754C-4D76-8E1F-367DA73474FB}" destId="{F90B2768-694B-49AC-9724-2BD7F7CC448C}" srcOrd="2" destOrd="0" parTransId="{7C7D3279-9845-46C8-A99F-7C7CD0E57C13}" sibTransId="{ADAA39D4-1333-4069-8703-B9028E87E4F9}"/>
    <dgm:cxn modelId="{C9C1B0C7-C679-4BCB-B020-81E96BE729ED}" type="presOf" srcId="{23547DD9-FABB-4367-8311-A60CF0AC0886}" destId="{86F5BB73-5C2A-4A9D-84EF-2E8FC584296F}" srcOrd="0" destOrd="0" presId="urn:microsoft.com/office/officeart/2018/2/layout/IconVerticalSolidList"/>
    <dgm:cxn modelId="{C23126EF-5EC3-4011-9211-B6F2703A459C}" type="presOf" srcId="{F90B2768-694B-49AC-9724-2BD7F7CC448C}" destId="{425A5DAA-47A6-4EBC-8999-F4C049F3FFB3}" srcOrd="0" destOrd="2" presId="urn:microsoft.com/office/officeart/2018/2/layout/IconVerticalSolidList"/>
    <dgm:cxn modelId="{C99EADFF-86BE-435A-8837-9DD08C8C0EF2}" srcId="{23547DD9-FABB-4367-8311-A60CF0AC0886}" destId="{7A4CFFDD-09D1-49C8-8480-929C0B9659E9}" srcOrd="0" destOrd="0" parTransId="{55C44EE2-351D-4B54-BE28-B767322FFE43}" sibTransId="{B94F76EC-D14E-416C-A0D0-6984DB369CF9}"/>
    <dgm:cxn modelId="{E0A71A2F-33BF-4101-B0F5-30134F1D88DB}" type="presParOf" srcId="{86F5BB73-5C2A-4A9D-84EF-2E8FC584296F}" destId="{0E75FAE7-2953-4375-8FD0-736844069DEE}" srcOrd="0" destOrd="0" presId="urn:microsoft.com/office/officeart/2018/2/layout/IconVerticalSolidList"/>
    <dgm:cxn modelId="{EDF80F06-D01A-487C-8F1B-74EAE6F6DAC6}" type="presParOf" srcId="{0E75FAE7-2953-4375-8FD0-736844069DEE}" destId="{7AEE4DC0-1175-42B7-837D-E30673874E88}" srcOrd="0" destOrd="0" presId="urn:microsoft.com/office/officeart/2018/2/layout/IconVerticalSolidList"/>
    <dgm:cxn modelId="{274689B9-25E1-4CB1-8F15-1F13DF6798F9}" type="presParOf" srcId="{0E75FAE7-2953-4375-8FD0-736844069DEE}" destId="{21915D44-F65D-4285-BE91-1F7543EA36BD}" srcOrd="1" destOrd="0" presId="urn:microsoft.com/office/officeart/2018/2/layout/IconVerticalSolidList"/>
    <dgm:cxn modelId="{F71BE6CC-C866-4479-9CB3-3E391E74AD91}" type="presParOf" srcId="{0E75FAE7-2953-4375-8FD0-736844069DEE}" destId="{16851636-C41C-4D84-9263-B41DEBBB8228}" srcOrd="2" destOrd="0" presId="urn:microsoft.com/office/officeart/2018/2/layout/IconVerticalSolidList"/>
    <dgm:cxn modelId="{DCC95F11-A341-4E8E-93DC-8F85D59E9CD8}" type="presParOf" srcId="{0E75FAE7-2953-4375-8FD0-736844069DEE}" destId="{BA4AE77B-14E7-48AD-BDDD-C6D5A37229ED}" srcOrd="3" destOrd="0" presId="urn:microsoft.com/office/officeart/2018/2/layout/IconVerticalSolidList"/>
    <dgm:cxn modelId="{F8CE6FF3-6DD6-40FD-AEEA-78613C562F0A}" type="presParOf" srcId="{86F5BB73-5C2A-4A9D-84EF-2E8FC584296F}" destId="{ADF57892-C9A4-42DB-B6A8-19780A1BDB60}" srcOrd="1" destOrd="0" presId="urn:microsoft.com/office/officeart/2018/2/layout/IconVerticalSolidList"/>
    <dgm:cxn modelId="{27950D7B-E881-4167-A062-C0A44A2BF9A1}" type="presParOf" srcId="{86F5BB73-5C2A-4A9D-84EF-2E8FC584296F}" destId="{5AEF583C-0E46-4DA2-8FD7-C57BBB17A499}" srcOrd="2" destOrd="0" presId="urn:microsoft.com/office/officeart/2018/2/layout/IconVerticalSolidList"/>
    <dgm:cxn modelId="{400FDB4E-329B-423A-91DB-1C70CB85AF63}" type="presParOf" srcId="{5AEF583C-0E46-4DA2-8FD7-C57BBB17A499}" destId="{8A1EAC40-E17C-4D07-89E4-5F6B80E0B77F}" srcOrd="0" destOrd="0" presId="urn:microsoft.com/office/officeart/2018/2/layout/IconVerticalSolidList"/>
    <dgm:cxn modelId="{8A59A2F4-4DA3-4CD1-9A0A-15870904743F}" type="presParOf" srcId="{5AEF583C-0E46-4DA2-8FD7-C57BBB17A499}" destId="{D0AEFB11-3EB1-4072-9FC7-C629817529B2}" srcOrd="1" destOrd="0" presId="urn:microsoft.com/office/officeart/2018/2/layout/IconVerticalSolidList"/>
    <dgm:cxn modelId="{F5ABC620-A4D5-4133-82D1-952F61F18419}" type="presParOf" srcId="{5AEF583C-0E46-4DA2-8FD7-C57BBB17A499}" destId="{2D66C8BC-91CC-4FE1-80AD-2B5F02C5EA9A}" srcOrd="2" destOrd="0" presId="urn:microsoft.com/office/officeart/2018/2/layout/IconVerticalSolidList"/>
    <dgm:cxn modelId="{C453565E-6DA8-40C7-9A75-FA9BBEBE1647}" type="presParOf" srcId="{5AEF583C-0E46-4DA2-8FD7-C57BBB17A499}" destId="{38439944-F73D-47EE-870C-A442D2C27C0A}" srcOrd="3" destOrd="0" presId="urn:microsoft.com/office/officeart/2018/2/layout/IconVerticalSolidList"/>
    <dgm:cxn modelId="{0FCDE5F0-C3D4-4FDA-B8CD-A82B70FA28B4}" type="presParOf" srcId="{5AEF583C-0E46-4DA2-8FD7-C57BBB17A499}" destId="{425A5DAA-47A6-4EBC-8999-F4C049F3FFB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4DC0-1175-42B7-837D-E30673874E88}">
      <dsp:nvSpPr>
        <dsp:cNvPr id="0" name=""/>
        <dsp:cNvSpPr/>
      </dsp:nvSpPr>
      <dsp:spPr>
        <a:xfrm>
          <a:off x="0" y="404062"/>
          <a:ext cx="5300621" cy="74149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15D44-F65D-4285-BE91-1F7543EA36BD}">
      <dsp:nvSpPr>
        <dsp:cNvPr id="0" name=""/>
        <dsp:cNvSpPr/>
      </dsp:nvSpPr>
      <dsp:spPr>
        <a:xfrm>
          <a:off x="224303" y="570900"/>
          <a:ext cx="407824" cy="4078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AE77B-14E7-48AD-BDDD-C6D5A37229ED}">
      <dsp:nvSpPr>
        <dsp:cNvPr id="0" name=""/>
        <dsp:cNvSpPr/>
      </dsp:nvSpPr>
      <dsp:spPr>
        <a:xfrm>
          <a:off x="856432" y="404062"/>
          <a:ext cx="4443351" cy="741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475" tIns="78475" rIns="78475" bIns="7847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Rapport </a:t>
          </a:r>
          <a:r>
            <a:rPr lang="en-US" sz="2500" kern="1200" dirty="0" err="1">
              <a:solidFill>
                <a:schemeClr val="bg1"/>
              </a:solidFill>
            </a:rPr>
            <a:t>publiseres</a:t>
          </a:r>
          <a:r>
            <a:rPr lang="en-US" sz="2500" kern="1200" dirty="0">
              <a:solidFill>
                <a:schemeClr val="bg1"/>
              </a:solidFill>
            </a:rPr>
            <a:t> </a:t>
          </a:r>
          <a:r>
            <a:rPr lang="en-US" sz="2500" kern="1200" dirty="0" err="1">
              <a:solidFill>
                <a:schemeClr val="bg1"/>
              </a:solidFill>
            </a:rPr>
            <a:t>snart</a:t>
          </a:r>
          <a:r>
            <a:rPr lang="en-US" sz="2500" kern="1200" dirty="0">
              <a:solidFill>
                <a:schemeClr val="bg1"/>
              </a:solidFill>
            </a:rPr>
            <a:t> </a:t>
          </a:r>
        </a:p>
      </dsp:txBody>
      <dsp:txXfrm>
        <a:off x="856432" y="404062"/>
        <a:ext cx="4443351" cy="741499"/>
      </dsp:txXfrm>
    </dsp:sp>
    <dsp:sp modelId="{8A1EAC40-E17C-4D07-89E4-5F6B80E0B77F}">
      <dsp:nvSpPr>
        <dsp:cNvPr id="0" name=""/>
        <dsp:cNvSpPr/>
      </dsp:nvSpPr>
      <dsp:spPr>
        <a:xfrm>
          <a:off x="0" y="1735000"/>
          <a:ext cx="5300621" cy="74149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EFB11-3EB1-4072-9FC7-C629817529B2}">
      <dsp:nvSpPr>
        <dsp:cNvPr id="0" name=""/>
        <dsp:cNvSpPr/>
      </dsp:nvSpPr>
      <dsp:spPr>
        <a:xfrm>
          <a:off x="238279" y="1682503"/>
          <a:ext cx="407824" cy="4078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39944-F73D-47EE-870C-A442D2C27C0A}">
      <dsp:nvSpPr>
        <dsp:cNvPr id="0" name=""/>
        <dsp:cNvSpPr/>
      </dsp:nvSpPr>
      <dsp:spPr>
        <a:xfrm>
          <a:off x="861059" y="1499257"/>
          <a:ext cx="2385279" cy="741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475" tIns="78475" rIns="78475" bIns="7847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solidFill>
                <a:schemeClr val="bg1"/>
              </a:solidFill>
            </a:rPr>
            <a:t>Inneholder</a:t>
          </a:r>
          <a:r>
            <a:rPr lang="en-US" sz="2500" kern="1200" dirty="0">
              <a:solidFill>
                <a:schemeClr val="bg1"/>
              </a:solidFill>
            </a:rPr>
            <a:t>:</a:t>
          </a:r>
        </a:p>
      </dsp:txBody>
      <dsp:txXfrm>
        <a:off x="861059" y="1499257"/>
        <a:ext cx="2385279" cy="741499"/>
      </dsp:txXfrm>
    </dsp:sp>
    <dsp:sp modelId="{425A5DAA-47A6-4EBC-8999-F4C049F3FFB3}">
      <dsp:nvSpPr>
        <dsp:cNvPr id="0" name=""/>
        <dsp:cNvSpPr/>
      </dsp:nvSpPr>
      <dsp:spPr>
        <a:xfrm>
          <a:off x="2649583" y="1549094"/>
          <a:ext cx="2058072" cy="741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475" tIns="78475" rIns="78475" bIns="7847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bg1"/>
              </a:solidFill>
            </a:rPr>
            <a:t>Litteraturstudie</a:t>
          </a:r>
          <a:endParaRPr lang="en-US" sz="2000" kern="1200" dirty="0">
            <a:solidFill>
              <a:schemeClr val="bg1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bg1"/>
              </a:solidFill>
            </a:rPr>
            <a:t>Funn</a:t>
          </a:r>
          <a:endParaRPr lang="en-US" sz="2000" kern="1200" dirty="0">
            <a:solidFill>
              <a:schemeClr val="bg1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bg1"/>
              </a:solidFill>
            </a:rPr>
            <a:t>Konklusjoner</a:t>
          </a:r>
          <a:r>
            <a:rPr lang="en-US" sz="2000" kern="1200" dirty="0">
              <a:solidFill>
                <a:schemeClr val="bg1"/>
              </a:solidFill>
            </a:rPr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bg1"/>
              </a:solidFill>
            </a:rPr>
            <a:t>Anbefalinger</a:t>
          </a:r>
          <a:r>
            <a:rPr lang="en-US" sz="2000" kern="1200" dirty="0">
              <a:solidFill>
                <a:schemeClr val="bg1"/>
              </a:solidFill>
            </a:rPr>
            <a:t> </a:t>
          </a:r>
        </a:p>
      </dsp:txBody>
      <dsp:txXfrm>
        <a:off x="2649583" y="1549094"/>
        <a:ext cx="2058072" cy="741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13834-C992-874A-999B-F3494857357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CF82C-9912-8E4D-BE02-601DCFABF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419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CB8CD-03A1-B843-8A46-D4867E69E605}" type="datetimeFigureOut">
              <a:rPr lang="en-US" smtClean="0"/>
              <a:t>10/31/2022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982C5-7E37-5C4D-97D7-010A44D02F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30781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Hei</a:t>
            </a:r>
            <a:r>
              <a:rPr lang="sv-SE" dirty="0"/>
              <a:t> </a:t>
            </a:r>
            <a:r>
              <a:rPr lang="sv-SE" dirty="0" err="1"/>
              <a:t>og</a:t>
            </a:r>
            <a:r>
              <a:rPr lang="sv-SE" dirty="0"/>
              <a:t> </a:t>
            </a:r>
            <a:r>
              <a:rPr lang="sv-SE" dirty="0" err="1"/>
              <a:t>velkommen</a:t>
            </a:r>
            <a:r>
              <a:rPr lang="sv-SE" dirty="0"/>
              <a:t> </a:t>
            </a:r>
            <a:r>
              <a:rPr lang="sv-SE" dirty="0" err="1"/>
              <a:t>til</a:t>
            </a:r>
            <a:r>
              <a:rPr lang="sv-SE" dirty="0"/>
              <a:t> </a:t>
            </a:r>
            <a:r>
              <a:rPr lang="sv-SE" dirty="0" err="1"/>
              <a:t>presentasjonen</a:t>
            </a:r>
            <a:r>
              <a:rPr lang="sv-SE" dirty="0"/>
              <a:t> av </a:t>
            </a:r>
            <a:r>
              <a:rPr lang="sv-SE" dirty="0" err="1"/>
              <a:t>prosjektet</a:t>
            </a:r>
            <a:r>
              <a:rPr lang="sv-SE" dirty="0"/>
              <a:t>. </a:t>
            </a:r>
          </a:p>
          <a:p>
            <a:r>
              <a:rPr lang="sv-SE" dirty="0"/>
              <a:t>Mitt </a:t>
            </a:r>
            <a:r>
              <a:rPr lang="sv-SE" dirty="0" err="1"/>
              <a:t>anvn</a:t>
            </a:r>
            <a:r>
              <a:rPr lang="sv-SE" dirty="0"/>
              <a:t> er Edvard Aamodt, men </a:t>
            </a:r>
            <a:r>
              <a:rPr lang="sv-SE" dirty="0" err="1"/>
              <a:t>jeg</a:t>
            </a:r>
            <a:r>
              <a:rPr lang="sv-SE" dirty="0"/>
              <a:t> har jobbet </a:t>
            </a:r>
            <a:r>
              <a:rPr lang="sv-SE" dirty="0" err="1"/>
              <a:t>sammen</a:t>
            </a:r>
            <a:r>
              <a:rPr lang="sv-SE" dirty="0"/>
              <a:t> med Ole Anders </a:t>
            </a:r>
            <a:r>
              <a:rPr lang="sv-SE" dirty="0" err="1"/>
              <a:t>Holvaag</a:t>
            </a:r>
            <a:r>
              <a:rPr lang="sv-SE" dirty="0"/>
              <a:t> </a:t>
            </a:r>
            <a:r>
              <a:rPr lang="sv-SE" dirty="0" err="1"/>
              <a:t>og</a:t>
            </a:r>
            <a:r>
              <a:rPr lang="sv-SE" dirty="0"/>
              <a:t> Cristina Meliá. 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982C5-7E37-5C4D-97D7-010A44D02F0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3211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Men hvem er egentlig mobile vanntåkeanlegg egnet for? </a:t>
            </a:r>
          </a:p>
          <a:p>
            <a:r>
              <a:rPr lang="nb-NO" dirty="0"/>
              <a:t>Risikofaktorer som ble vektlagt i spørreundersøkelsen og intervjuene var:</a:t>
            </a:r>
          </a:p>
          <a:p>
            <a:pPr lvl="1"/>
            <a:r>
              <a:rPr lang="nb-NO" sz="1200" dirty="0"/>
              <a:t>Nedsatt fysisk funksjonsevne</a:t>
            </a:r>
          </a:p>
          <a:p>
            <a:pPr lvl="1"/>
            <a:r>
              <a:rPr lang="nb-NO" sz="1200" dirty="0"/>
              <a:t>Nedsatte kognitive evner </a:t>
            </a:r>
          </a:p>
          <a:p>
            <a:pPr lvl="1"/>
            <a:r>
              <a:rPr lang="nb-NO" sz="1200" dirty="0"/>
              <a:t>Rus- og alkoholproblemer </a:t>
            </a:r>
          </a:p>
          <a:p>
            <a:pPr lvl="1"/>
            <a:r>
              <a:rPr lang="nb-NO" sz="1200" dirty="0"/>
              <a:t>Røyking </a:t>
            </a:r>
          </a:p>
          <a:p>
            <a:pPr lvl="1"/>
            <a:r>
              <a:rPr lang="nb-NO" sz="1200" dirty="0"/>
              <a:t>Til dels bor alene</a:t>
            </a:r>
          </a:p>
          <a:p>
            <a:endParaRPr lang="nb-NO" dirty="0"/>
          </a:p>
          <a:p>
            <a:r>
              <a:rPr lang="nb-NO" dirty="0"/>
              <a:t>Og som en kan se så dekker dette et ganske bredt felt med faktorer, men det er viktig å ta med seg at:</a:t>
            </a:r>
          </a:p>
          <a:p>
            <a:r>
              <a:rPr lang="nb-NO" dirty="0"/>
              <a:t>Mobile </a:t>
            </a:r>
            <a:r>
              <a:rPr lang="nb-NO" dirty="0" err="1"/>
              <a:t>vanntpkeanelgg</a:t>
            </a:r>
            <a:r>
              <a:rPr lang="nb-NO" dirty="0"/>
              <a:t> ikke er egnet for personer som er så mobile at de ikke vil oppholde seg i anleggets dekningsområde</a:t>
            </a:r>
          </a:p>
          <a:p>
            <a:r>
              <a:rPr lang="nb-NO" dirty="0"/>
              <a:t>Det frarådes også å tildele mobile vanntåkeanlegg til personer hvor en mistenker at personen kan ha potensiale til å sabotere anlegget.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982C5-7E37-5C4D-97D7-010A44D02F0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8812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har også andre erfaringer som er samlet inn fra kommunene: </a:t>
            </a:r>
          </a:p>
          <a:p>
            <a:r>
              <a:rPr lang="nb-NO" dirty="0"/>
              <a:t>Vi ser at store kommuner har mer suksess i arbeidet med mobile vanntåkeanlegg</a:t>
            </a:r>
          </a:p>
          <a:p>
            <a:r>
              <a:rPr lang="nb-NO" dirty="0"/>
              <a:t>	Det vil si innkjøp, tildeling, installering, </a:t>
            </a:r>
            <a:r>
              <a:rPr lang="nb-NO" dirty="0" err="1"/>
              <a:t>drifting</a:t>
            </a:r>
            <a:r>
              <a:rPr lang="nb-NO" dirty="0"/>
              <a:t> og vedlikehold </a:t>
            </a:r>
          </a:p>
          <a:p>
            <a:r>
              <a:rPr lang="nb-NO" dirty="0"/>
              <a:t>	Dette er nok ikke en stor overraskelse ettersom store kommuner sitter på mer ressurser for å få dette gjennomført </a:t>
            </a:r>
          </a:p>
          <a:p>
            <a:r>
              <a:rPr lang="nb-NO" dirty="0"/>
              <a:t>Vi ser også behovet for et tverrfaglig samarbeid innad i kommunene for hvem som vurderer hvilke personer som får disse anleggene installert. </a:t>
            </a:r>
          </a:p>
          <a:p>
            <a:r>
              <a:rPr lang="nb-NO" dirty="0"/>
              <a:t>	Det er svart i spørreundersøkelsen at oftest gjør brannvesenet dette eller så er det kommunens helsetjeneste som gjør det, i noen få tilfeller er eiendomsavdelingen involvert. </a:t>
            </a:r>
          </a:p>
          <a:p>
            <a:r>
              <a:rPr lang="nb-NO" dirty="0"/>
              <a:t>	Vi vet ikke i hvilken grad disse samarbeider, men 55% av respondentene svarte at det ikke var samarbeid i sin kommune </a:t>
            </a:r>
          </a:p>
          <a:p>
            <a:r>
              <a:rPr lang="nb-NO" dirty="0"/>
              <a:t>Faktorer som begrenser kommunene i bruken av mobile vanntåkeanlegg kan er at de er en forholdsvis dyr investering og det er løpende vedlikeholdsutgifter etter installasjon</a:t>
            </a:r>
          </a:p>
          <a:p>
            <a:r>
              <a:rPr lang="nb-NO" dirty="0"/>
              <a:t>Det er også et manglende statistisk vurderingsgrunnlag for disse anleggene. Det er med andre ord vanskelig å finne statistikk på mobile vanntåkeanlegg.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982C5-7E37-5C4D-97D7-010A44D02F0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2842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dirty="0"/>
              <a:t>Vi kommer </a:t>
            </a:r>
            <a:r>
              <a:rPr lang="sv-SE" dirty="0" err="1"/>
              <a:t>derfor</a:t>
            </a:r>
            <a:r>
              <a:rPr lang="sv-SE" dirty="0"/>
              <a:t> med </a:t>
            </a:r>
            <a:r>
              <a:rPr lang="sv-SE" dirty="0" err="1"/>
              <a:t>noen</a:t>
            </a:r>
            <a:r>
              <a:rPr lang="sv-SE" dirty="0"/>
              <a:t> </a:t>
            </a:r>
            <a:r>
              <a:rPr lang="sv-SE" dirty="0" err="1"/>
              <a:t>anbefalinger</a:t>
            </a:r>
            <a:r>
              <a:rPr lang="sv-SE" dirty="0"/>
              <a:t>: </a:t>
            </a:r>
          </a:p>
          <a:p>
            <a:endParaRPr lang="sv-SE" dirty="0"/>
          </a:p>
          <a:p>
            <a:r>
              <a:rPr lang="sv-SE" dirty="0"/>
              <a:t>Vi ser behovet for en ny kost-</a:t>
            </a:r>
            <a:r>
              <a:rPr lang="sv-SE" dirty="0" err="1"/>
              <a:t>nytteanalyse</a:t>
            </a:r>
            <a:r>
              <a:rPr lang="sv-SE" dirty="0"/>
              <a:t> for mobile </a:t>
            </a:r>
            <a:r>
              <a:rPr lang="sv-SE" dirty="0" err="1"/>
              <a:t>vanntåkenlegg</a:t>
            </a:r>
            <a:r>
              <a:rPr lang="sv-SE" dirty="0"/>
              <a:t> med ny </a:t>
            </a:r>
            <a:r>
              <a:rPr lang="sv-SE" dirty="0" err="1"/>
              <a:t>og</a:t>
            </a:r>
            <a:r>
              <a:rPr lang="sv-SE" dirty="0"/>
              <a:t> </a:t>
            </a:r>
            <a:r>
              <a:rPr lang="sv-SE" dirty="0" err="1"/>
              <a:t>oppdatert</a:t>
            </a:r>
            <a:r>
              <a:rPr lang="sv-SE" dirty="0"/>
              <a:t> </a:t>
            </a:r>
            <a:r>
              <a:rPr lang="sv-SE" dirty="0" err="1"/>
              <a:t>informasjon</a:t>
            </a:r>
            <a:r>
              <a:rPr lang="sv-SE" dirty="0"/>
              <a:t>. </a:t>
            </a:r>
          </a:p>
          <a:p>
            <a:r>
              <a:rPr lang="sv-SE" dirty="0"/>
              <a:t>NOU trygg-</a:t>
            </a:r>
            <a:r>
              <a:rPr lang="sv-SE" dirty="0" err="1"/>
              <a:t>hjemme</a:t>
            </a:r>
            <a:r>
              <a:rPr lang="sv-SE" dirty="0"/>
              <a:t> </a:t>
            </a:r>
            <a:r>
              <a:rPr lang="sv-SE" dirty="0" err="1"/>
              <a:t>fra</a:t>
            </a:r>
            <a:r>
              <a:rPr lang="sv-SE" dirty="0"/>
              <a:t> 2012 </a:t>
            </a:r>
            <a:r>
              <a:rPr lang="sv-SE" dirty="0" err="1"/>
              <a:t>inneholdt</a:t>
            </a:r>
            <a:r>
              <a:rPr lang="sv-SE" dirty="0"/>
              <a:t> en </a:t>
            </a:r>
            <a:r>
              <a:rPr lang="sv-SE" dirty="0" err="1"/>
              <a:t>kostnytte-analyse</a:t>
            </a:r>
            <a:r>
              <a:rPr lang="sv-SE" dirty="0"/>
              <a:t> som </a:t>
            </a:r>
            <a:r>
              <a:rPr lang="sv-SE" dirty="0" err="1"/>
              <a:t>konkluderte</a:t>
            </a:r>
            <a:r>
              <a:rPr lang="sv-SE" dirty="0"/>
              <a:t> med at </a:t>
            </a:r>
            <a:r>
              <a:rPr lang="sv-SE" dirty="0" err="1"/>
              <a:t>anleggene</a:t>
            </a:r>
            <a:r>
              <a:rPr lang="sv-SE" dirty="0"/>
              <a:t> IKKE var </a:t>
            </a:r>
            <a:r>
              <a:rPr lang="sv-SE" dirty="0" err="1"/>
              <a:t>samfunnsøkonomisk</a:t>
            </a:r>
            <a:r>
              <a:rPr lang="sv-SE" dirty="0"/>
              <a:t> </a:t>
            </a:r>
            <a:r>
              <a:rPr lang="sv-SE" dirty="0" err="1"/>
              <a:t>lønnsomme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Det er behov for et </a:t>
            </a:r>
            <a:r>
              <a:rPr lang="sv-SE" dirty="0" err="1"/>
              <a:t>bedre</a:t>
            </a:r>
            <a:r>
              <a:rPr lang="sv-SE" dirty="0"/>
              <a:t> statistisk </a:t>
            </a:r>
            <a:r>
              <a:rPr lang="sv-SE" dirty="0" err="1"/>
              <a:t>vurderingsgrunnlag</a:t>
            </a:r>
            <a:r>
              <a:rPr lang="sv-SE" dirty="0"/>
              <a:t> for mobile vanntåkeanlegg.</a:t>
            </a:r>
          </a:p>
          <a:p>
            <a:r>
              <a:rPr lang="sv-SE" dirty="0" err="1"/>
              <a:t>Dette</a:t>
            </a:r>
            <a:r>
              <a:rPr lang="sv-SE" dirty="0"/>
              <a:t> kan </a:t>
            </a:r>
            <a:r>
              <a:rPr lang="sv-SE" dirty="0" err="1"/>
              <a:t>løses</a:t>
            </a:r>
            <a:r>
              <a:rPr lang="sv-SE" dirty="0"/>
              <a:t> med å </a:t>
            </a:r>
            <a:r>
              <a:rPr lang="sv-SE" dirty="0" err="1"/>
              <a:t>innlemme</a:t>
            </a:r>
            <a:r>
              <a:rPr lang="sv-SE" dirty="0"/>
              <a:t> dem i </a:t>
            </a:r>
            <a:r>
              <a:rPr lang="sv-SE" dirty="0" err="1"/>
              <a:t>innrapporteringsverktøyet</a:t>
            </a:r>
            <a:r>
              <a:rPr lang="sv-SE" dirty="0"/>
              <a:t> BRIS. </a:t>
            </a:r>
          </a:p>
          <a:p>
            <a:r>
              <a:rPr lang="sv-SE" dirty="0" err="1"/>
              <a:t>Dette</a:t>
            </a:r>
            <a:r>
              <a:rPr lang="sv-SE" dirty="0"/>
              <a:t> ser vi på som et relativt liten </a:t>
            </a:r>
            <a:r>
              <a:rPr lang="sv-SE" dirty="0" err="1"/>
              <a:t>endring</a:t>
            </a:r>
            <a:r>
              <a:rPr lang="sv-SE" dirty="0"/>
              <a:t> i </a:t>
            </a:r>
            <a:r>
              <a:rPr lang="sv-SE" dirty="0" err="1"/>
              <a:t>skjemaet</a:t>
            </a:r>
            <a:r>
              <a:rPr lang="sv-SE" dirty="0"/>
              <a:t> </a:t>
            </a:r>
            <a:r>
              <a:rPr lang="sv-SE" dirty="0" err="1"/>
              <a:t>og</a:t>
            </a:r>
            <a:r>
              <a:rPr lang="sv-SE" dirty="0"/>
              <a:t> </a:t>
            </a:r>
            <a:r>
              <a:rPr lang="sv-SE" dirty="0" err="1"/>
              <a:t>skuløle</a:t>
            </a:r>
            <a:r>
              <a:rPr lang="sv-SE" dirty="0"/>
              <a:t> </a:t>
            </a:r>
            <a:r>
              <a:rPr lang="sv-SE" dirty="0" err="1"/>
              <a:t>ikke</a:t>
            </a:r>
            <a:r>
              <a:rPr lang="sv-SE" dirty="0"/>
              <a:t> </a:t>
            </a:r>
            <a:r>
              <a:rPr lang="sv-SE" dirty="0" err="1"/>
              <a:t>øke</a:t>
            </a:r>
            <a:r>
              <a:rPr lang="sv-SE" dirty="0"/>
              <a:t> jobben for </a:t>
            </a:r>
            <a:r>
              <a:rPr lang="sv-SE" dirty="0" err="1"/>
              <a:t>innsatsleder</a:t>
            </a:r>
            <a:r>
              <a:rPr lang="sv-SE" dirty="0"/>
              <a:t> som skal </a:t>
            </a:r>
            <a:r>
              <a:rPr lang="sv-SE" dirty="0" err="1"/>
              <a:t>fylle</a:t>
            </a:r>
            <a:r>
              <a:rPr lang="sv-SE" dirty="0"/>
              <a:t> </a:t>
            </a:r>
            <a:r>
              <a:rPr lang="sv-SE" dirty="0" err="1"/>
              <a:t>inn</a:t>
            </a:r>
            <a:r>
              <a:rPr lang="sv-SE" dirty="0"/>
              <a:t>, </a:t>
            </a:r>
            <a:r>
              <a:rPr lang="sv-SE" dirty="0" err="1"/>
              <a:t>nevneverdig</a:t>
            </a:r>
            <a:r>
              <a:rPr lang="sv-SE" dirty="0"/>
              <a:t>. </a:t>
            </a:r>
          </a:p>
          <a:p>
            <a:endParaRPr lang="sv-SE" dirty="0"/>
          </a:p>
          <a:p>
            <a:r>
              <a:rPr lang="sv-SE" dirty="0"/>
              <a:t>Vi har </a:t>
            </a:r>
            <a:r>
              <a:rPr lang="sv-SE" dirty="0" err="1"/>
              <a:t>også</a:t>
            </a:r>
            <a:r>
              <a:rPr lang="sv-SE" dirty="0"/>
              <a:t> sett at det er et behov for en norsk teststandard for mobile vanntåkeanlegg.</a:t>
            </a:r>
          </a:p>
          <a:p>
            <a:r>
              <a:rPr lang="sv-SE" dirty="0"/>
              <a:t>Det </a:t>
            </a:r>
            <a:r>
              <a:rPr lang="sv-SE" dirty="0" err="1"/>
              <a:t>eksisterer</a:t>
            </a:r>
            <a:r>
              <a:rPr lang="sv-SE" dirty="0"/>
              <a:t> en i </a:t>
            </a:r>
            <a:r>
              <a:rPr lang="sv-SE" dirty="0" err="1"/>
              <a:t>england</a:t>
            </a:r>
            <a:r>
              <a:rPr lang="sv-SE" dirty="0"/>
              <a:t> kalt LP 1655 som kan </a:t>
            </a:r>
            <a:r>
              <a:rPr lang="sv-SE" dirty="0" err="1"/>
              <a:t>brukes</a:t>
            </a:r>
            <a:r>
              <a:rPr lang="sv-SE" dirty="0"/>
              <a:t> som </a:t>
            </a:r>
            <a:r>
              <a:rPr lang="sv-SE" dirty="0" err="1"/>
              <a:t>inspirasjon</a:t>
            </a:r>
            <a:r>
              <a:rPr lang="sv-SE" dirty="0"/>
              <a:t>. </a:t>
            </a:r>
          </a:p>
          <a:p>
            <a:r>
              <a:rPr lang="sv-SE" dirty="0"/>
              <a:t>Det er </a:t>
            </a:r>
            <a:r>
              <a:rPr lang="sv-SE" dirty="0" err="1"/>
              <a:t>også</a:t>
            </a:r>
            <a:r>
              <a:rPr lang="sv-SE" dirty="0"/>
              <a:t> </a:t>
            </a:r>
            <a:r>
              <a:rPr lang="sv-SE" dirty="0" err="1"/>
              <a:t>mulig</a:t>
            </a:r>
            <a:r>
              <a:rPr lang="sv-SE" dirty="0"/>
              <a:t> å </a:t>
            </a:r>
            <a:r>
              <a:rPr lang="sv-SE" dirty="0" err="1"/>
              <a:t>basere</a:t>
            </a:r>
            <a:r>
              <a:rPr lang="sv-SE" dirty="0"/>
              <a:t> </a:t>
            </a:r>
            <a:r>
              <a:rPr lang="sv-SE" dirty="0" err="1"/>
              <a:t>dette</a:t>
            </a:r>
            <a:r>
              <a:rPr lang="sv-SE" dirty="0"/>
              <a:t> på </a:t>
            </a:r>
            <a:r>
              <a:rPr lang="sv-SE" dirty="0" err="1"/>
              <a:t>testopsettet</a:t>
            </a:r>
            <a:r>
              <a:rPr lang="sv-SE" dirty="0"/>
              <a:t> som er </a:t>
            </a:r>
            <a:r>
              <a:rPr lang="sv-SE" dirty="0" err="1"/>
              <a:t>omtalt</a:t>
            </a:r>
            <a:r>
              <a:rPr lang="sv-SE" dirty="0"/>
              <a:t> i DSB sin </a:t>
            </a:r>
            <a:r>
              <a:rPr lang="sv-SE" dirty="0" err="1"/>
              <a:t>veileder</a:t>
            </a:r>
            <a:r>
              <a:rPr lang="sv-SE" dirty="0"/>
              <a:t> </a:t>
            </a:r>
            <a:r>
              <a:rPr lang="sv-SE" dirty="0" err="1"/>
              <a:t>fra</a:t>
            </a:r>
            <a:r>
              <a:rPr lang="sv-SE" dirty="0"/>
              <a:t> 2007 på ”lett </a:t>
            </a:r>
            <a:r>
              <a:rPr lang="sv-SE" dirty="0" err="1"/>
              <a:t>monterbare</a:t>
            </a:r>
            <a:r>
              <a:rPr lang="sv-SE" dirty="0"/>
              <a:t> automatiske </a:t>
            </a:r>
            <a:r>
              <a:rPr lang="sv-SE" dirty="0" err="1"/>
              <a:t>slokkesystemer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982C5-7E37-5C4D-97D7-010A44D02F0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0189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OG til sist vil vi komme med en anbefaling til DSB om å at det er behov for en ny veileder for mobile vanntåkeanlegg </a:t>
            </a:r>
          </a:p>
          <a:p>
            <a:r>
              <a:rPr lang="nb-NO" dirty="0"/>
              <a:t>den burde inneholde:</a:t>
            </a:r>
          </a:p>
          <a:p>
            <a:pPr marL="171450" indent="-171450">
              <a:buFontTx/>
              <a:buChar char="-"/>
            </a:pPr>
            <a:r>
              <a:rPr lang="nb-NO" dirty="0" err="1"/>
              <a:t>Retninglinjer</a:t>
            </a:r>
            <a:r>
              <a:rPr lang="nb-NO" dirty="0"/>
              <a:t> for vurdering av risikobildet til personer med risikofaktorer og hvordan dette kan settes opp i et helhetlig perspektiv. Her er det viktig å informere om begrensninger. </a:t>
            </a:r>
          </a:p>
          <a:p>
            <a:pPr marL="171450" indent="-171450">
              <a:buFontTx/>
              <a:buChar char="-"/>
            </a:pPr>
            <a:r>
              <a:rPr lang="nb-NO" dirty="0"/>
              <a:t>Retningslinjer for hvordan forskjellige fagområder kan samarbeide om denne </a:t>
            </a:r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helhetlige risikovurdering men også finansiering, drift og vedlikehold. </a:t>
            </a:r>
          </a:p>
          <a:p>
            <a:pPr marL="628650" lvl="1" indent="-171450">
              <a:buFontTx/>
              <a:buChar char="-"/>
            </a:pPr>
            <a:r>
              <a:rPr lang="nb-NO" dirty="0">
                <a:effectLst/>
                <a:latin typeface="Times New Roman" panose="02020603050405020304" pitchFamily="18" charset="0"/>
              </a:rPr>
              <a:t>Her er det viktig at retningslinjene tilpasses kommuner med ulik tilgang på ressurser og at den er åpen for lokale tilpasninger også kalt «</a:t>
            </a:r>
            <a:r>
              <a:rPr lang="nb-NO" dirty="0" err="1">
                <a:effectLst/>
                <a:latin typeface="Times New Roman" panose="02020603050405020304" pitchFamily="18" charset="0"/>
              </a:rPr>
              <a:t>local</a:t>
            </a:r>
            <a:r>
              <a:rPr lang="nb-NO" dirty="0">
                <a:effectLst/>
                <a:latin typeface="Times New Roman" panose="02020603050405020304" pitchFamily="18" charset="0"/>
              </a:rPr>
              <a:t> best </a:t>
            </a:r>
            <a:r>
              <a:rPr lang="nb-NO" dirty="0" err="1">
                <a:effectLst/>
                <a:latin typeface="Times New Roman" panose="02020603050405020304" pitchFamily="18" charset="0"/>
              </a:rPr>
              <a:t>practice</a:t>
            </a:r>
            <a:r>
              <a:rPr lang="nb-NO" dirty="0">
                <a:effectLst/>
                <a:latin typeface="Times New Roman" panose="02020603050405020304" pitchFamily="18" charset="0"/>
              </a:rPr>
              <a:t>» på godt norsk. </a:t>
            </a:r>
          </a:p>
          <a:p>
            <a:pPr marL="171450" lvl="0" indent="-171450">
              <a:buFontTx/>
              <a:buChar char="-"/>
            </a:pPr>
            <a:r>
              <a:rPr lang="nb-NO" dirty="0">
                <a:effectLst/>
                <a:latin typeface="Times New Roman" panose="02020603050405020304" pitchFamily="18" charset="0"/>
              </a:rPr>
              <a:t>Den bør også inneholde sjekklister for hvordan kommunens hjemmetjeneste kan vurdere risikobildet til personer, som en del av et viktig førstelinjetiltak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982C5-7E37-5C4D-97D7-010A44D02F0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7995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Så, det var alt jeg hadde for i dag og hvis dere syntes dette hørtes interessant ut publiseres rapporten i høst </a:t>
            </a:r>
          </a:p>
          <a:p>
            <a:r>
              <a:rPr lang="nb-NO" dirty="0"/>
              <a:t>Der kan dere lese mer om funn, konklusjoner og anbefalinger vi kommer med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982C5-7E37-5C4D-97D7-010A44D02F0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758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Takk for meg! 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982C5-7E37-5C4D-97D7-010A44D02F0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3305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Bakgrunnen for dette prosjektet er at vi trenger å kartlegge erfaringer i Norge tilknyttet mobile vanntåkeanlegg</a:t>
            </a:r>
          </a:p>
          <a:p>
            <a:r>
              <a:rPr lang="nb-NO" dirty="0"/>
              <a:t>Norges befolkning blir eldre og eldre og derfor vil det være behov for at flere bor hjemme lengre </a:t>
            </a:r>
          </a:p>
          <a:p>
            <a:r>
              <a:rPr lang="nb-NO" dirty="0"/>
              <a:t>Dette vil øke antallet sårbare i en brannsituasjon og forebyggende tiltak er derfor nødvendig. </a:t>
            </a:r>
          </a:p>
          <a:p>
            <a:r>
              <a:rPr lang="nb-NO" dirty="0"/>
              <a:t>Mobile vanntåkeanlegg er et slikt teknisk tiltak som har vist at det kan redde liv og verdier.</a:t>
            </a:r>
          </a:p>
          <a:p>
            <a:r>
              <a:rPr lang="nb-NO" dirty="0"/>
              <a:t>Disse er allerede installert i boliger i flere kommuner i Norge og det er viktig å kartlegge hvordan dette arbeidet har gått. 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982C5-7E37-5C4D-97D7-010A44D02F0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8636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Målet</a:t>
            </a:r>
            <a:r>
              <a:rPr lang="en-GB" dirty="0"/>
              <a:t> med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prosjektet</a:t>
            </a:r>
            <a:r>
              <a:rPr lang="en-GB" dirty="0"/>
              <a:t> er </a:t>
            </a:r>
            <a:r>
              <a:rPr lang="en-GB" dirty="0" err="1"/>
              <a:t>derfor</a:t>
            </a:r>
            <a:r>
              <a:rPr lang="en-GB" dirty="0"/>
              <a:t>:</a:t>
            </a:r>
          </a:p>
          <a:p>
            <a:pPr marL="171450" indent="-171450">
              <a:buFontTx/>
              <a:buChar char="-"/>
            </a:pPr>
            <a:r>
              <a:rPr lang="en-GB" dirty="0"/>
              <a:t>Å </a:t>
            </a:r>
            <a:r>
              <a:rPr lang="en-GB" dirty="0" err="1"/>
              <a:t>kartlegge</a:t>
            </a:r>
            <a:r>
              <a:rPr lang="en-GB" dirty="0"/>
              <a:t> </a:t>
            </a:r>
            <a:r>
              <a:rPr lang="en-GB" dirty="0" err="1"/>
              <a:t>erfaringer</a:t>
            </a:r>
            <a:r>
              <a:rPr lang="en-GB" dirty="0"/>
              <a:t> med mobile </a:t>
            </a:r>
            <a:r>
              <a:rPr lang="en-GB" dirty="0" err="1"/>
              <a:t>vanntpkeanlegg</a:t>
            </a:r>
            <a:r>
              <a:rPr lang="en-GB" dirty="0"/>
              <a:t> </a:t>
            </a:r>
            <a:r>
              <a:rPr lang="en-GB" dirty="0" err="1"/>
              <a:t>installert</a:t>
            </a:r>
            <a:r>
              <a:rPr lang="en-GB" dirty="0"/>
              <a:t> I </a:t>
            </a:r>
            <a:r>
              <a:rPr lang="en-GB" dirty="0" err="1"/>
              <a:t>boliger</a:t>
            </a:r>
            <a:r>
              <a:rPr lang="en-GB" dirty="0"/>
              <a:t> I Norge for å </a:t>
            </a:r>
            <a:r>
              <a:rPr lang="en-GB" dirty="0" err="1"/>
              <a:t>svare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: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Har </a:t>
            </a:r>
            <a:r>
              <a:rPr lang="en-GB" dirty="0" err="1"/>
              <a:t>personer</a:t>
            </a:r>
            <a:r>
              <a:rPr lang="en-GB" dirty="0"/>
              <a:t> med </a:t>
            </a:r>
            <a:r>
              <a:rPr lang="en-GB" dirty="0" err="1"/>
              <a:t>anlegg</a:t>
            </a:r>
            <a:r>
              <a:rPr lang="en-GB" dirty="0"/>
              <a:t> </a:t>
            </a:r>
            <a:r>
              <a:rPr lang="en-GB" dirty="0" err="1"/>
              <a:t>installert</a:t>
            </a:r>
            <a:r>
              <a:rPr lang="en-GB" dirty="0"/>
              <a:t> </a:t>
            </a:r>
            <a:r>
              <a:rPr lang="en-GB" dirty="0" err="1"/>
              <a:t>hos</a:t>
            </a:r>
            <a:r>
              <a:rPr lang="en-GB" dirty="0"/>
              <a:t> seg </a:t>
            </a:r>
            <a:r>
              <a:rPr lang="en-GB" dirty="0" err="1"/>
              <a:t>opplevd</a:t>
            </a:r>
            <a:r>
              <a:rPr lang="en-GB" dirty="0"/>
              <a:t> </a:t>
            </a:r>
            <a:r>
              <a:rPr lang="en-GB" dirty="0" err="1"/>
              <a:t>brann</a:t>
            </a:r>
            <a:r>
              <a:rPr lang="en-GB" dirty="0"/>
              <a:t>? 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Har </a:t>
            </a:r>
            <a:r>
              <a:rPr lang="en-GB" dirty="0" err="1"/>
              <a:t>anleggene</a:t>
            </a:r>
            <a:r>
              <a:rPr lang="en-GB" dirty="0"/>
              <a:t> </a:t>
            </a:r>
            <a:r>
              <a:rPr lang="en-GB" dirty="0" err="1"/>
              <a:t>fungert</a:t>
            </a:r>
            <a:r>
              <a:rPr lang="en-GB" dirty="0"/>
              <a:t>? 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ER </a:t>
            </a:r>
            <a:r>
              <a:rPr lang="en-GB" dirty="0" err="1"/>
              <a:t>dette</a:t>
            </a:r>
            <a:r>
              <a:rPr lang="en-GB" dirty="0"/>
              <a:t> da et </a:t>
            </a:r>
            <a:r>
              <a:rPr lang="en-GB" dirty="0" err="1"/>
              <a:t>egnet</a:t>
            </a:r>
            <a:r>
              <a:rPr lang="en-GB" dirty="0"/>
              <a:t> </a:t>
            </a:r>
            <a:r>
              <a:rPr lang="en-GB" dirty="0" err="1"/>
              <a:t>tiltak</a:t>
            </a:r>
            <a:r>
              <a:rPr lang="en-GB" dirty="0"/>
              <a:t> for </a:t>
            </a:r>
            <a:r>
              <a:rPr lang="en-GB" dirty="0" err="1"/>
              <a:t>personer</a:t>
            </a:r>
            <a:r>
              <a:rPr lang="en-GB" dirty="0"/>
              <a:t> med </a:t>
            </a:r>
            <a:r>
              <a:rPr lang="en-GB" dirty="0" err="1"/>
              <a:t>risikofaktorer</a:t>
            </a:r>
            <a:endParaRPr lang="en-GB" dirty="0"/>
          </a:p>
          <a:p>
            <a:pPr marL="171450" lvl="0" indent="-171450">
              <a:buFontTx/>
              <a:buChar char="-"/>
            </a:pPr>
            <a:r>
              <a:rPr lang="en-GB" dirty="0"/>
              <a:t>Det er </a:t>
            </a:r>
            <a:r>
              <a:rPr lang="en-GB" dirty="0" err="1"/>
              <a:t>også</a:t>
            </a:r>
            <a:r>
              <a:rPr lang="en-GB" dirty="0"/>
              <a:t> </a:t>
            </a:r>
            <a:r>
              <a:rPr lang="en-GB" dirty="0" err="1"/>
              <a:t>vært</a:t>
            </a:r>
            <a:r>
              <a:rPr lang="en-GB" dirty="0"/>
              <a:t> et </a:t>
            </a:r>
            <a:r>
              <a:rPr lang="en-GB" dirty="0" err="1"/>
              <a:t>mål</a:t>
            </a:r>
            <a:r>
              <a:rPr lang="en-GB" dirty="0"/>
              <a:t> å </a:t>
            </a:r>
            <a:r>
              <a:rPr lang="en-GB" dirty="0" err="1"/>
              <a:t>kartlegge</a:t>
            </a:r>
            <a:r>
              <a:rPr lang="en-GB" dirty="0"/>
              <a:t> </a:t>
            </a:r>
            <a:r>
              <a:rPr lang="en-GB" dirty="0" err="1"/>
              <a:t>bla</a:t>
            </a:r>
            <a:r>
              <a:rPr lang="en-GB" dirty="0"/>
              <a:t> </a:t>
            </a:r>
            <a:r>
              <a:rPr lang="en-GB" dirty="0" err="1"/>
              <a:t>annet</a:t>
            </a:r>
            <a:r>
              <a:rPr lang="en-GB" dirty="0"/>
              <a:t>:</a:t>
            </a:r>
          </a:p>
          <a:p>
            <a:pPr marL="628650" lvl="1" indent="-171450">
              <a:buFontTx/>
              <a:buChar char="-"/>
            </a:pPr>
            <a:r>
              <a:rPr lang="en-GB" dirty="0" err="1"/>
              <a:t>Utbredelse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gi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generell</a:t>
            </a:r>
            <a:r>
              <a:rPr lang="en-GB" dirty="0"/>
              <a:t> </a:t>
            </a:r>
            <a:r>
              <a:rPr lang="en-GB" dirty="0" err="1"/>
              <a:t>beskrivelse</a:t>
            </a:r>
            <a:r>
              <a:rPr lang="en-GB" dirty="0"/>
              <a:t> av </a:t>
            </a:r>
            <a:r>
              <a:rPr lang="en-GB" dirty="0" err="1"/>
              <a:t>anleggene</a:t>
            </a:r>
            <a:endParaRPr lang="en-GB" dirty="0"/>
          </a:p>
          <a:p>
            <a:pPr marL="628650" lvl="1" indent="-171450">
              <a:buFontTx/>
              <a:buChar char="-"/>
            </a:pPr>
            <a:r>
              <a:rPr lang="en-GB" dirty="0" err="1"/>
              <a:t>Hvilke</a:t>
            </a:r>
            <a:r>
              <a:rPr lang="en-GB" dirty="0"/>
              <a:t> </a:t>
            </a:r>
            <a:r>
              <a:rPr lang="en-GB" dirty="0" err="1"/>
              <a:t>risikofaktorer</a:t>
            </a:r>
            <a:r>
              <a:rPr lang="en-GB" dirty="0"/>
              <a:t> </a:t>
            </a:r>
            <a:r>
              <a:rPr lang="en-GB" dirty="0" err="1"/>
              <a:t>indikerer</a:t>
            </a:r>
            <a:r>
              <a:rPr lang="en-GB" dirty="0"/>
              <a:t> at mobile vanntåkeanlegg er </a:t>
            </a:r>
            <a:r>
              <a:rPr lang="en-GB" dirty="0" err="1"/>
              <a:t>hensiktsmessig</a:t>
            </a:r>
            <a:r>
              <a:rPr lang="en-GB" dirty="0"/>
              <a:t>  </a:t>
            </a:r>
          </a:p>
          <a:p>
            <a:pPr marL="628650" lvl="1" indent="-171450">
              <a:buFontTx/>
              <a:buChar char="-"/>
            </a:pPr>
            <a:r>
              <a:rPr lang="en-GB" dirty="0" err="1"/>
              <a:t>Hvem</a:t>
            </a:r>
            <a:r>
              <a:rPr lang="en-GB" dirty="0"/>
              <a:t> </a:t>
            </a:r>
            <a:r>
              <a:rPr lang="en-GB" dirty="0" err="1"/>
              <a:t>bestemmer</a:t>
            </a:r>
            <a:r>
              <a:rPr lang="en-GB" dirty="0"/>
              <a:t> </a:t>
            </a:r>
            <a:r>
              <a:rPr lang="en-GB" dirty="0" err="1"/>
              <a:t>hvem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får</a:t>
            </a:r>
            <a:r>
              <a:rPr lang="en-GB" dirty="0"/>
              <a:t> </a:t>
            </a:r>
            <a:r>
              <a:rPr lang="en-GB" dirty="0" err="1"/>
              <a:t>slike</a:t>
            </a:r>
            <a:r>
              <a:rPr lang="en-GB" dirty="0"/>
              <a:t> </a:t>
            </a:r>
            <a:r>
              <a:rPr lang="en-GB" dirty="0" err="1"/>
              <a:t>anlegg</a:t>
            </a:r>
            <a:r>
              <a:rPr lang="en-GB" dirty="0"/>
              <a:t> </a:t>
            </a:r>
            <a:r>
              <a:rPr lang="en-GB" dirty="0" err="1"/>
              <a:t>installert</a:t>
            </a: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982C5-7E37-5C4D-97D7-010A44D02F0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199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 prosjektet startet først med en litteraturstudie om mobile vanntåkeanlegg og deres installasjon</a:t>
            </a:r>
          </a:p>
          <a:p>
            <a:r>
              <a:rPr lang="nb-NO" dirty="0"/>
              <a:t>Det ble også sett litt på risikofaktorer som er relevante for dette. </a:t>
            </a:r>
          </a:p>
          <a:p>
            <a:endParaRPr lang="nb-NO" dirty="0"/>
          </a:p>
          <a:p>
            <a:r>
              <a:rPr lang="nb-NO" dirty="0"/>
              <a:t>Det ble gjennomført en spørreundersøkelse hvor 38 kommuner svarte på spørsmål om sine erfaringer </a:t>
            </a:r>
          </a:p>
          <a:p>
            <a:r>
              <a:rPr lang="nb-NO" dirty="0"/>
              <a:t>Det ble også gjort 6 intervjuer med aktører som jobber eller har jobbet med mobile vanntåkeanlegg direkte </a:t>
            </a:r>
          </a:p>
          <a:p>
            <a:r>
              <a:rPr lang="nb-NO" dirty="0"/>
              <a:t>Både spørreundersøkelsen og intervjuene hadde både store og små kommuner representert</a:t>
            </a:r>
          </a:p>
          <a:p>
            <a:r>
              <a:rPr lang="nb-NO" dirty="0"/>
              <a:t>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982C5-7E37-5C4D-97D7-010A44D02F0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5626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Så en beskrivelse av </a:t>
            </a:r>
            <a:r>
              <a:rPr lang="sv-SE" dirty="0" err="1"/>
              <a:t>selve</a:t>
            </a:r>
            <a:r>
              <a:rPr lang="sv-SE" dirty="0"/>
              <a:t> mobile vanntåkeanlegg: </a:t>
            </a:r>
          </a:p>
          <a:p>
            <a:r>
              <a:rPr lang="sv-SE" dirty="0"/>
              <a:t>Mobile vanntåkeanlegg er et flyttbart </a:t>
            </a:r>
            <a:r>
              <a:rPr lang="sv-SE" dirty="0" err="1"/>
              <a:t>slokkeanlegg</a:t>
            </a:r>
            <a:r>
              <a:rPr lang="sv-SE" dirty="0"/>
              <a:t> som </a:t>
            </a:r>
            <a:r>
              <a:rPr lang="sv-SE" dirty="0" err="1"/>
              <a:t>ikke</a:t>
            </a:r>
            <a:r>
              <a:rPr lang="sv-SE" dirty="0"/>
              <a:t> infrastruktur som </a:t>
            </a:r>
            <a:r>
              <a:rPr lang="sv-SE" dirty="0" err="1"/>
              <a:t>vannrør</a:t>
            </a:r>
            <a:r>
              <a:rPr lang="sv-SE" dirty="0"/>
              <a:t> for å </a:t>
            </a:r>
            <a:r>
              <a:rPr lang="sv-SE" dirty="0" err="1"/>
              <a:t>opperere</a:t>
            </a:r>
            <a:r>
              <a:rPr lang="sv-SE" dirty="0"/>
              <a:t>. </a:t>
            </a:r>
          </a:p>
          <a:p>
            <a:r>
              <a:rPr lang="sv-SE" dirty="0" err="1"/>
              <a:t>Vannet</a:t>
            </a:r>
            <a:r>
              <a:rPr lang="sv-SE" dirty="0"/>
              <a:t> blir </a:t>
            </a:r>
            <a:r>
              <a:rPr lang="sv-SE" dirty="0" err="1"/>
              <a:t>levert</a:t>
            </a:r>
            <a:r>
              <a:rPr lang="sv-SE" dirty="0"/>
              <a:t> </a:t>
            </a:r>
            <a:r>
              <a:rPr lang="sv-SE" dirty="0" err="1"/>
              <a:t>fra</a:t>
            </a:r>
            <a:r>
              <a:rPr lang="sv-SE" dirty="0"/>
              <a:t> en </a:t>
            </a:r>
            <a:r>
              <a:rPr lang="sv-SE" dirty="0" err="1"/>
              <a:t>vanntank</a:t>
            </a:r>
            <a:r>
              <a:rPr lang="sv-SE" dirty="0"/>
              <a:t> </a:t>
            </a:r>
            <a:r>
              <a:rPr lang="sv-SE" dirty="0" err="1"/>
              <a:t>montert</a:t>
            </a:r>
            <a:r>
              <a:rPr lang="sv-SE" dirty="0"/>
              <a:t> på </a:t>
            </a:r>
            <a:r>
              <a:rPr lang="sv-SE" dirty="0" err="1"/>
              <a:t>veggen</a:t>
            </a:r>
            <a:r>
              <a:rPr lang="sv-SE" dirty="0"/>
              <a:t> som </a:t>
            </a:r>
            <a:r>
              <a:rPr lang="sv-SE" dirty="0" err="1"/>
              <a:t>rommer</a:t>
            </a:r>
            <a:r>
              <a:rPr lang="sv-SE" dirty="0"/>
              <a:t> </a:t>
            </a:r>
            <a:r>
              <a:rPr lang="sv-SE" dirty="0" err="1"/>
              <a:t>mellom</a:t>
            </a:r>
            <a:r>
              <a:rPr lang="sv-SE" dirty="0"/>
              <a:t> 100 </a:t>
            </a:r>
            <a:r>
              <a:rPr lang="sv-SE" dirty="0" err="1"/>
              <a:t>og</a:t>
            </a:r>
            <a:r>
              <a:rPr lang="sv-SE" dirty="0"/>
              <a:t> 200 liter vann. </a:t>
            </a:r>
          </a:p>
          <a:p>
            <a:r>
              <a:rPr lang="sv-SE" dirty="0"/>
              <a:t>Den har en </a:t>
            </a:r>
            <a:r>
              <a:rPr lang="sv-SE" dirty="0" err="1"/>
              <a:t>integrert</a:t>
            </a:r>
            <a:r>
              <a:rPr lang="sv-SE" dirty="0"/>
              <a:t> </a:t>
            </a:r>
            <a:r>
              <a:rPr lang="sv-SE" dirty="0" err="1"/>
              <a:t>dyse</a:t>
            </a:r>
            <a:r>
              <a:rPr lang="sv-SE" dirty="0"/>
              <a:t> som </a:t>
            </a:r>
            <a:r>
              <a:rPr lang="sv-SE" dirty="0" err="1"/>
              <a:t>leverer</a:t>
            </a:r>
            <a:r>
              <a:rPr lang="sv-SE" dirty="0"/>
              <a:t> fine </a:t>
            </a:r>
            <a:r>
              <a:rPr lang="sv-SE" dirty="0" err="1"/>
              <a:t>vanndråper</a:t>
            </a:r>
            <a:r>
              <a:rPr lang="sv-SE" dirty="0"/>
              <a:t> som </a:t>
            </a:r>
            <a:r>
              <a:rPr lang="sv-SE" dirty="0" err="1"/>
              <a:t>skaper</a:t>
            </a:r>
            <a:r>
              <a:rPr lang="sv-SE" dirty="0"/>
              <a:t> en vanntåke. </a:t>
            </a:r>
          </a:p>
          <a:p>
            <a:r>
              <a:rPr lang="sv-SE" dirty="0"/>
              <a:t>	Denne </a:t>
            </a:r>
            <a:r>
              <a:rPr lang="sv-SE" dirty="0" err="1"/>
              <a:t>dysen</a:t>
            </a:r>
            <a:r>
              <a:rPr lang="sv-SE" dirty="0"/>
              <a:t> er </a:t>
            </a:r>
            <a:r>
              <a:rPr lang="sv-SE" dirty="0" err="1"/>
              <a:t>rettet</a:t>
            </a:r>
            <a:r>
              <a:rPr lang="sv-SE" dirty="0"/>
              <a:t> mot et </a:t>
            </a:r>
            <a:r>
              <a:rPr lang="sv-SE" dirty="0" err="1"/>
              <a:t>bestemt</a:t>
            </a:r>
            <a:r>
              <a:rPr lang="sv-SE" dirty="0"/>
              <a:t> område i </a:t>
            </a:r>
            <a:r>
              <a:rPr lang="sv-SE" dirty="0" err="1"/>
              <a:t>boligen</a:t>
            </a:r>
            <a:r>
              <a:rPr lang="sv-SE" dirty="0"/>
              <a:t> slik at den </a:t>
            </a:r>
            <a:r>
              <a:rPr lang="sv-SE" dirty="0" err="1"/>
              <a:t>treffer</a:t>
            </a:r>
            <a:r>
              <a:rPr lang="sv-SE" dirty="0"/>
              <a:t> </a:t>
            </a:r>
            <a:r>
              <a:rPr lang="sv-SE" dirty="0" err="1"/>
              <a:t>godt</a:t>
            </a:r>
            <a:r>
              <a:rPr lang="sv-SE" dirty="0"/>
              <a:t> </a:t>
            </a:r>
          </a:p>
          <a:p>
            <a:r>
              <a:rPr lang="sv-SE" dirty="0"/>
              <a:t>	Vanntåke er </a:t>
            </a:r>
            <a:r>
              <a:rPr lang="sv-SE" dirty="0" err="1"/>
              <a:t>frodelaktig</a:t>
            </a:r>
            <a:r>
              <a:rPr lang="sv-SE" dirty="0"/>
              <a:t> </a:t>
            </a:r>
            <a:r>
              <a:rPr lang="sv-SE" dirty="0" err="1"/>
              <a:t>ettersom</a:t>
            </a:r>
            <a:r>
              <a:rPr lang="sv-SE" dirty="0"/>
              <a:t> den er effektiv på å </a:t>
            </a:r>
            <a:r>
              <a:rPr lang="sv-SE" dirty="0" err="1"/>
              <a:t>begrense</a:t>
            </a:r>
            <a:r>
              <a:rPr lang="sv-SE" dirty="0"/>
              <a:t> </a:t>
            </a:r>
            <a:r>
              <a:rPr lang="sv-SE" dirty="0" err="1"/>
              <a:t>og</a:t>
            </a:r>
            <a:r>
              <a:rPr lang="sv-SE" dirty="0"/>
              <a:t> </a:t>
            </a:r>
            <a:r>
              <a:rPr lang="sv-SE" dirty="0" err="1"/>
              <a:t>slokke</a:t>
            </a:r>
            <a:r>
              <a:rPr lang="sv-SE" dirty="0"/>
              <a:t> </a:t>
            </a:r>
            <a:r>
              <a:rPr lang="sv-SE" dirty="0" err="1"/>
              <a:t>branner</a:t>
            </a:r>
            <a:r>
              <a:rPr lang="sv-SE" dirty="0"/>
              <a:t> </a:t>
            </a:r>
            <a:r>
              <a:rPr lang="sv-SE" dirty="0" err="1"/>
              <a:t>uten</a:t>
            </a:r>
            <a:r>
              <a:rPr lang="sv-SE" dirty="0"/>
              <a:t> å </a:t>
            </a:r>
            <a:r>
              <a:rPr lang="sv-SE" dirty="0" err="1"/>
              <a:t>bruke</a:t>
            </a:r>
            <a:r>
              <a:rPr lang="sv-SE" dirty="0"/>
              <a:t> </a:t>
            </a:r>
            <a:r>
              <a:rPr lang="sv-SE" dirty="0" err="1"/>
              <a:t>mye</a:t>
            </a:r>
            <a:r>
              <a:rPr lang="sv-SE" dirty="0"/>
              <a:t> vann. </a:t>
            </a:r>
          </a:p>
          <a:p>
            <a:r>
              <a:rPr lang="sv-SE" dirty="0"/>
              <a:t>Som en kan se på </a:t>
            </a:r>
            <a:r>
              <a:rPr lang="sv-SE" dirty="0" err="1"/>
              <a:t>bildet</a:t>
            </a:r>
            <a:r>
              <a:rPr lang="sv-SE" dirty="0"/>
              <a:t> har </a:t>
            </a:r>
            <a:r>
              <a:rPr lang="sv-SE" dirty="0" err="1"/>
              <a:t>anlegget</a:t>
            </a:r>
            <a:r>
              <a:rPr lang="sv-SE" dirty="0"/>
              <a:t> egen detektor som kan </a:t>
            </a:r>
            <a:r>
              <a:rPr lang="sv-SE" dirty="0" err="1"/>
              <a:t>tilknyttes</a:t>
            </a:r>
            <a:endParaRPr lang="sv-SE" dirty="0"/>
          </a:p>
          <a:p>
            <a:r>
              <a:rPr lang="sv-SE" dirty="0"/>
              <a:t>	Denne </a:t>
            </a:r>
            <a:r>
              <a:rPr lang="sv-SE" dirty="0" err="1"/>
              <a:t>detektoren</a:t>
            </a:r>
            <a:r>
              <a:rPr lang="sv-SE" dirty="0"/>
              <a:t> kan </a:t>
            </a:r>
            <a:r>
              <a:rPr lang="sv-SE" dirty="0" err="1"/>
              <a:t>være</a:t>
            </a:r>
            <a:r>
              <a:rPr lang="sv-SE" dirty="0"/>
              <a:t> av </a:t>
            </a:r>
            <a:r>
              <a:rPr lang="sv-SE" dirty="0" err="1"/>
              <a:t>forskjellige</a:t>
            </a:r>
            <a:r>
              <a:rPr lang="sv-SE" dirty="0"/>
              <a:t> slag for å </a:t>
            </a:r>
            <a:r>
              <a:rPr lang="sv-SE" dirty="0" err="1"/>
              <a:t>tilpasse</a:t>
            </a:r>
            <a:r>
              <a:rPr lang="sv-SE" dirty="0"/>
              <a:t> det </a:t>
            </a:r>
            <a:r>
              <a:rPr lang="sv-SE" dirty="0" err="1"/>
              <a:t>miløjøet</a:t>
            </a:r>
            <a:r>
              <a:rPr lang="sv-SE" dirty="0"/>
              <a:t> den er satt i, </a:t>
            </a:r>
            <a:r>
              <a:rPr lang="sv-SE" dirty="0" err="1"/>
              <a:t>spesielt</a:t>
            </a:r>
            <a:r>
              <a:rPr lang="sv-SE" dirty="0"/>
              <a:t> med tanke på sensitivitet, </a:t>
            </a:r>
            <a:r>
              <a:rPr lang="sv-SE" dirty="0" err="1"/>
              <a:t>tidilig</a:t>
            </a:r>
            <a:r>
              <a:rPr lang="sv-SE" dirty="0"/>
              <a:t> aktivering er </a:t>
            </a:r>
            <a:r>
              <a:rPr lang="sv-SE" dirty="0" err="1"/>
              <a:t>spesielt</a:t>
            </a:r>
            <a:r>
              <a:rPr lang="sv-SE" dirty="0"/>
              <a:t> </a:t>
            </a:r>
            <a:r>
              <a:rPr lang="sv-SE" dirty="0" err="1"/>
              <a:t>interessant</a:t>
            </a:r>
            <a:r>
              <a:rPr lang="sv-SE" dirty="0"/>
              <a:t> </a:t>
            </a:r>
          </a:p>
          <a:p>
            <a:r>
              <a:rPr lang="sv-SE" dirty="0"/>
              <a:t>	</a:t>
            </a:r>
            <a:r>
              <a:rPr lang="sv-SE" dirty="0" err="1"/>
              <a:t>Strømforsyningen</a:t>
            </a:r>
            <a:r>
              <a:rPr lang="sv-SE" dirty="0"/>
              <a:t> er som regel </a:t>
            </a:r>
            <a:r>
              <a:rPr lang="sv-SE" dirty="0" err="1"/>
              <a:t>tilknyttet</a:t>
            </a:r>
            <a:r>
              <a:rPr lang="sv-SE" dirty="0"/>
              <a:t> </a:t>
            </a:r>
            <a:r>
              <a:rPr lang="sv-SE" dirty="0" err="1"/>
              <a:t>strømnettet</a:t>
            </a:r>
            <a:r>
              <a:rPr lang="sv-SE" dirty="0"/>
              <a:t> i </a:t>
            </a:r>
            <a:r>
              <a:rPr lang="sv-SE" dirty="0" err="1"/>
              <a:t>boligen</a:t>
            </a:r>
            <a:r>
              <a:rPr lang="sv-SE" dirty="0"/>
              <a:t>, men </a:t>
            </a:r>
            <a:r>
              <a:rPr lang="sv-SE" dirty="0" err="1"/>
              <a:t>mange</a:t>
            </a:r>
            <a:r>
              <a:rPr lang="sv-SE" dirty="0"/>
              <a:t> </a:t>
            </a:r>
            <a:r>
              <a:rPr lang="sv-SE" dirty="0" err="1"/>
              <a:t>anlegg</a:t>
            </a:r>
            <a:r>
              <a:rPr lang="sv-SE" dirty="0"/>
              <a:t> har </a:t>
            </a:r>
            <a:r>
              <a:rPr lang="sv-SE" dirty="0" err="1"/>
              <a:t>goså</a:t>
            </a:r>
            <a:r>
              <a:rPr lang="sv-SE" dirty="0"/>
              <a:t> back-</a:t>
            </a:r>
            <a:r>
              <a:rPr lang="sv-SE" dirty="0" err="1"/>
              <a:t>up</a:t>
            </a:r>
            <a:r>
              <a:rPr lang="sv-SE" dirty="0"/>
              <a:t> batterier som </a:t>
            </a:r>
            <a:r>
              <a:rPr lang="sv-SE" dirty="0" err="1"/>
              <a:t>klarer</a:t>
            </a:r>
            <a:r>
              <a:rPr lang="sv-SE" dirty="0"/>
              <a:t> å drive pumpa i </a:t>
            </a:r>
            <a:r>
              <a:rPr lang="sv-SE" dirty="0" err="1"/>
              <a:t>anlegget</a:t>
            </a:r>
            <a:r>
              <a:rPr lang="sv-SE" dirty="0"/>
              <a:t> om </a:t>
            </a:r>
            <a:r>
              <a:rPr lang="sv-SE" dirty="0" err="1"/>
              <a:t>strømmen</a:t>
            </a:r>
            <a:r>
              <a:rPr lang="sv-SE" dirty="0"/>
              <a:t> </a:t>
            </a:r>
            <a:r>
              <a:rPr lang="sv-SE" dirty="0" err="1"/>
              <a:t>kuttes</a:t>
            </a:r>
            <a:r>
              <a:rPr lang="sv-SE" dirty="0"/>
              <a:t> </a:t>
            </a:r>
          </a:p>
          <a:p>
            <a:r>
              <a:rPr lang="sv-SE" dirty="0"/>
              <a:t>	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982C5-7E37-5C4D-97D7-010A44D02F0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6007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Det er videre en mulighet for å installere ekstern dyse om det er nødvendig, slik som dere ser på denne tegningen hvor det er en ekstern dyse tilknyttet kjøkkenet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Det er også mulighet for å koble en alarm opp mot ekstern mottakere som: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/>
              <a:t>Mobiler til ansatte på institusjoner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/>
              <a:t>Alarmsentraler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/>
              <a:t>Alarmpaneler lokalt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b-NO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982C5-7E37-5C4D-97D7-010A44D02F0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0799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Så </a:t>
            </a:r>
            <a:r>
              <a:rPr lang="sv-SE" dirty="0" err="1"/>
              <a:t>litt</a:t>
            </a:r>
            <a:r>
              <a:rPr lang="sv-SE" dirty="0"/>
              <a:t> om </a:t>
            </a:r>
            <a:r>
              <a:rPr lang="sv-SE" dirty="0" err="1"/>
              <a:t>risikofaktorer</a:t>
            </a:r>
            <a:r>
              <a:rPr lang="sv-SE" dirty="0"/>
              <a:t> som kan </a:t>
            </a:r>
            <a:r>
              <a:rPr lang="sv-SE" dirty="0" err="1"/>
              <a:t>være</a:t>
            </a:r>
            <a:r>
              <a:rPr lang="sv-SE" dirty="0"/>
              <a:t> relevante for bruksområdet </a:t>
            </a:r>
            <a:r>
              <a:rPr lang="sv-SE" dirty="0" err="1"/>
              <a:t>til</a:t>
            </a:r>
            <a:r>
              <a:rPr lang="sv-SE" dirty="0"/>
              <a:t> </a:t>
            </a:r>
            <a:r>
              <a:rPr lang="sv-SE" dirty="0" err="1"/>
              <a:t>anleggene</a:t>
            </a:r>
            <a:r>
              <a:rPr lang="sv-SE" dirty="0"/>
              <a:t>:</a:t>
            </a:r>
          </a:p>
          <a:p>
            <a:r>
              <a:rPr lang="sv-SE" dirty="0"/>
              <a:t>Nedsatte fysisk </a:t>
            </a:r>
            <a:r>
              <a:rPr lang="sv-SE" dirty="0" err="1"/>
              <a:t>funksjonsevne</a:t>
            </a:r>
            <a:r>
              <a:rPr lang="sv-SE" dirty="0"/>
              <a:t> som </a:t>
            </a:r>
            <a:r>
              <a:rPr lang="sv-SE" dirty="0" err="1"/>
              <a:t>innebærer</a:t>
            </a:r>
            <a:r>
              <a:rPr lang="sv-SE" dirty="0"/>
              <a:t> bl.a. nedsatt </a:t>
            </a:r>
            <a:r>
              <a:rPr lang="sv-SE" dirty="0" err="1"/>
              <a:t>hørsel</a:t>
            </a:r>
            <a:r>
              <a:rPr lang="sv-SE" dirty="0"/>
              <a:t>, syn </a:t>
            </a:r>
            <a:r>
              <a:rPr lang="sv-SE" dirty="0" err="1"/>
              <a:t>og</a:t>
            </a:r>
            <a:r>
              <a:rPr lang="sv-SE" dirty="0"/>
              <a:t> mobilitet </a:t>
            </a:r>
          </a:p>
          <a:p>
            <a:r>
              <a:rPr lang="sv-SE" dirty="0" err="1"/>
              <a:t>Nedatt</a:t>
            </a:r>
            <a:r>
              <a:rPr lang="sv-SE" dirty="0"/>
              <a:t> </a:t>
            </a:r>
            <a:r>
              <a:rPr lang="sv-SE" dirty="0" err="1"/>
              <a:t>knognitive</a:t>
            </a:r>
            <a:r>
              <a:rPr lang="sv-SE" dirty="0"/>
              <a:t> funksjoner </a:t>
            </a:r>
            <a:r>
              <a:rPr lang="sv-SE" dirty="0" err="1"/>
              <a:t>innebærer</a:t>
            </a:r>
            <a:r>
              <a:rPr lang="sv-SE" dirty="0"/>
              <a:t> personer som har </a:t>
            </a:r>
            <a:r>
              <a:rPr lang="sv-SE" dirty="0" err="1"/>
              <a:t>problemer</a:t>
            </a:r>
            <a:r>
              <a:rPr lang="sv-SE" dirty="0"/>
              <a:t> med </a:t>
            </a:r>
            <a:r>
              <a:rPr lang="sv-SE" dirty="0" err="1"/>
              <a:t>sanseoppfattelse</a:t>
            </a:r>
            <a:r>
              <a:rPr lang="sv-SE" dirty="0"/>
              <a:t>, </a:t>
            </a:r>
            <a:r>
              <a:rPr lang="sv-SE" dirty="0" err="1"/>
              <a:t>oppmerksomhet</a:t>
            </a:r>
            <a:r>
              <a:rPr lang="sv-SE" dirty="0"/>
              <a:t>, </a:t>
            </a:r>
            <a:r>
              <a:rPr lang="sv-SE" dirty="0" err="1"/>
              <a:t>hukommelse</a:t>
            </a:r>
            <a:r>
              <a:rPr lang="sv-SE" dirty="0"/>
              <a:t> </a:t>
            </a:r>
            <a:r>
              <a:rPr lang="sv-SE" dirty="0" err="1"/>
              <a:t>og</a:t>
            </a:r>
            <a:r>
              <a:rPr lang="sv-SE" dirty="0"/>
              <a:t> logiske </a:t>
            </a:r>
            <a:r>
              <a:rPr lang="sv-SE" dirty="0" err="1"/>
              <a:t>evner</a:t>
            </a:r>
            <a:r>
              <a:rPr lang="sv-SE" dirty="0"/>
              <a:t> </a:t>
            </a:r>
          </a:p>
          <a:p>
            <a:r>
              <a:rPr lang="sv-SE" dirty="0"/>
              <a:t>	</a:t>
            </a:r>
            <a:r>
              <a:rPr lang="sv-SE" dirty="0" err="1"/>
              <a:t>Herudner</a:t>
            </a:r>
            <a:r>
              <a:rPr lang="sv-SE" dirty="0"/>
              <a:t> er </a:t>
            </a:r>
            <a:r>
              <a:rPr lang="sv-SE" dirty="0" err="1"/>
              <a:t>også</a:t>
            </a:r>
            <a:r>
              <a:rPr lang="sv-SE" dirty="0"/>
              <a:t> rus-</a:t>
            </a:r>
            <a:r>
              <a:rPr lang="sv-SE" dirty="0" err="1"/>
              <a:t>og</a:t>
            </a:r>
            <a:r>
              <a:rPr lang="sv-SE" dirty="0"/>
              <a:t> </a:t>
            </a:r>
            <a:r>
              <a:rPr lang="sv-SE" dirty="0" err="1"/>
              <a:t>alkoholproblemer</a:t>
            </a:r>
            <a:r>
              <a:rPr lang="sv-SE" dirty="0"/>
              <a:t> </a:t>
            </a:r>
            <a:r>
              <a:rPr lang="sv-SE" dirty="0" err="1"/>
              <a:t>definert</a:t>
            </a:r>
            <a:r>
              <a:rPr lang="sv-SE" dirty="0"/>
              <a:t> </a:t>
            </a:r>
          </a:p>
          <a:p>
            <a:r>
              <a:rPr lang="sv-SE" dirty="0"/>
              <a:t>Så kan man se </a:t>
            </a:r>
            <a:r>
              <a:rPr lang="sv-SE" dirty="0" err="1"/>
              <a:t>litt</a:t>
            </a:r>
            <a:r>
              <a:rPr lang="sv-SE" dirty="0"/>
              <a:t> på de fysiske </a:t>
            </a:r>
            <a:r>
              <a:rPr lang="sv-SE" dirty="0" err="1"/>
              <a:t>og</a:t>
            </a:r>
            <a:r>
              <a:rPr lang="sv-SE" dirty="0"/>
              <a:t> </a:t>
            </a:r>
            <a:r>
              <a:rPr lang="sv-SE" dirty="0" err="1"/>
              <a:t>sosiale</a:t>
            </a:r>
            <a:r>
              <a:rPr lang="sv-SE" dirty="0"/>
              <a:t> </a:t>
            </a:r>
            <a:r>
              <a:rPr lang="sv-SE" dirty="0" err="1"/>
              <a:t>omgivelsene</a:t>
            </a:r>
            <a:r>
              <a:rPr lang="sv-SE" dirty="0"/>
              <a:t> </a:t>
            </a:r>
            <a:r>
              <a:rPr lang="sv-SE" dirty="0" err="1"/>
              <a:t>til</a:t>
            </a:r>
            <a:r>
              <a:rPr lang="sv-SE" dirty="0"/>
              <a:t> personen </a:t>
            </a:r>
            <a:r>
              <a:rPr lang="sv-SE" dirty="0" err="1"/>
              <a:t>f.eks</a:t>
            </a:r>
            <a:r>
              <a:rPr lang="sv-SE" dirty="0"/>
              <a:t>. Bor </a:t>
            </a:r>
            <a:r>
              <a:rPr lang="sv-SE" dirty="0" err="1"/>
              <a:t>alene</a:t>
            </a:r>
            <a:r>
              <a:rPr lang="sv-SE" dirty="0"/>
              <a:t> eller at personen har et </a:t>
            </a:r>
            <a:r>
              <a:rPr lang="sv-SE" dirty="0" err="1"/>
              <a:t>ukontrollert</a:t>
            </a:r>
            <a:r>
              <a:rPr lang="sv-SE" dirty="0"/>
              <a:t> </a:t>
            </a:r>
            <a:r>
              <a:rPr lang="sv-SE" dirty="0" err="1"/>
              <a:t>samlebehov</a:t>
            </a:r>
            <a:endParaRPr lang="sv-SE" dirty="0"/>
          </a:p>
          <a:p>
            <a:r>
              <a:rPr lang="sv-SE" dirty="0"/>
              <a:t>Andre faktorer som kan </a:t>
            </a:r>
            <a:r>
              <a:rPr lang="sv-SE" dirty="0" err="1"/>
              <a:t>være</a:t>
            </a:r>
            <a:r>
              <a:rPr lang="sv-SE" dirty="0"/>
              <a:t> </a:t>
            </a:r>
            <a:r>
              <a:rPr lang="sv-SE" dirty="0" err="1"/>
              <a:t>interessante</a:t>
            </a:r>
            <a:r>
              <a:rPr lang="sv-SE" dirty="0"/>
              <a:t> å ha med er </a:t>
            </a:r>
            <a:r>
              <a:rPr lang="sv-SE" dirty="0" err="1"/>
              <a:t>selvfølgelig</a:t>
            </a:r>
            <a:r>
              <a:rPr lang="sv-SE" dirty="0"/>
              <a:t> </a:t>
            </a:r>
            <a:r>
              <a:rPr lang="sv-SE" dirty="0" err="1"/>
              <a:t>røyking</a:t>
            </a:r>
            <a:r>
              <a:rPr lang="sv-SE" dirty="0"/>
              <a:t> som er en </a:t>
            </a:r>
            <a:r>
              <a:rPr lang="sv-SE" dirty="0" err="1"/>
              <a:t>velkjent</a:t>
            </a:r>
            <a:r>
              <a:rPr lang="sv-SE" dirty="0"/>
              <a:t> </a:t>
            </a:r>
            <a:r>
              <a:rPr lang="sv-SE" dirty="0" err="1"/>
              <a:t>brannkilde</a:t>
            </a:r>
            <a:r>
              <a:rPr lang="sv-SE" dirty="0"/>
              <a:t>, </a:t>
            </a:r>
            <a:r>
              <a:rPr lang="sv-SE" dirty="0" err="1"/>
              <a:t>spesielt</a:t>
            </a:r>
            <a:r>
              <a:rPr lang="sv-SE" dirty="0"/>
              <a:t> ved </a:t>
            </a:r>
            <a:r>
              <a:rPr lang="sv-SE" dirty="0" err="1"/>
              <a:t>kroppsnære</a:t>
            </a:r>
            <a:r>
              <a:rPr lang="sv-SE" dirty="0"/>
              <a:t> </a:t>
            </a:r>
            <a:r>
              <a:rPr lang="sv-SE" dirty="0" err="1"/>
              <a:t>branner</a:t>
            </a:r>
            <a:endParaRPr lang="sv-SE" dirty="0"/>
          </a:p>
          <a:p>
            <a:r>
              <a:rPr lang="sv-SE" dirty="0"/>
              <a:t>	</a:t>
            </a:r>
            <a:r>
              <a:rPr lang="sv-SE" dirty="0" err="1"/>
              <a:t>Høy</a:t>
            </a:r>
            <a:r>
              <a:rPr lang="sv-SE" dirty="0"/>
              <a:t> </a:t>
            </a:r>
            <a:r>
              <a:rPr lang="sv-SE" dirty="0" err="1"/>
              <a:t>alder</a:t>
            </a:r>
            <a:r>
              <a:rPr lang="sv-SE" dirty="0"/>
              <a:t> er </a:t>
            </a:r>
            <a:r>
              <a:rPr lang="sv-SE" dirty="0" err="1"/>
              <a:t>tatt</a:t>
            </a:r>
            <a:r>
              <a:rPr lang="sv-SE" dirty="0"/>
              <a:t> med </a:t>
            </a:r>
            <a:r>
              <a:rPr lang="sv-SE" dirty="0" err="1"/>
              <a:t>her</a:t>
            </a:r>
            <a:r>
              <a:rPr lang="sv-SE" dirty="0"/>
              <a:t> </a:t>
            </a:r>
            <a:r>
              <a:rPr lang="sv-SE" dirty="0" err="1"/>
              <a:t>ettersom</a:t>
            </a:r>
            <a:r>
              <a:rPr lang="sv-SE" dirty="0"/>
              <a:t> </a:t>
            </a:r>
            <a:r>
              <a:rPr lang="sv-SE" dirty="0" err="1"/>
              <a:t>risikoen</a:t>
            </a:r>
            <a:r>
              <a:rPr lang="sv-SE" dirty="0"/>
              <a:t> for å </a:t>
            </a:r>
            <a:r>
              <a:rPr lang="sv-SE" dirty="0" err="1"/>
              <a:t>dø</a:t>
            </a:r>
            <a:r>
              <a:rPr lang="sv-SE" dirty="0"/>
              <a:t> av brann i Norge </a:t>
            </a:r>
            <a:r>
              <a:rPr lang="sv-SE" dirty="0" err="1"/>
              <a:t>øker</a:t>
            </a:r>
            <a:r>
              <a:rPr lang="sv-SE" dirty="0"/>
              <a:t> med </a:t>
            </a:r>
            <a:r>
              <a:rPr lang="sv-SE" dirty="0" err="1"/>
              <a:t>alderen</a:t>
            </a:r>
            <a:r>
              <a:rPr lang="sv-SE" dirty="0"/>
              <a:t>, men </a:t>
            </a:r>
            <a:r>
              <a:rPr lang="sv-SE" dirty="0" err="1"/>
              <a:t>alder</a:t>
            </a:r>
            <a:r>
              <a:rPr lang="sv-SE" dirty="0"/>
              <a:t> er </a:t>
            </a:r>
            <a:r>
              <a:rPr lang="sv-SE" dirty="0" err="1"/>
              <a:t>ikke</a:t>
            </a:r>
            <a:r>
              <a:rPr lang="sv-SE" dirty="0"/>
              <a:t> en </a:t>
            </a:r>
            <a:r>
              <a:rPr lang="sv-SE" dirty="0" err="1"/>
              <a:t>risikofaktor</a:t>
            </a:r>
            <a:r>
              <a:rPr lang="sv-SE" dirty="0"/>
              <a:t> i seg </a:t>
            </a:r>
            <a:r>
              <a:rPr lang="sv-SE" dirty="0" err="1"/>
              <a:t>selv</a:t>
            </a:r>
            <a:endParaRPr lang="sv-SE" dirty="0"/>
          </a:p>
          <a:p>
            <a:r>
              <a:rPr lang="sv-SE" dirty="0"/>
              <a:t>	Det </a:t>
            </a:r>
            <a:r>
              <a:rPr lang="sv-SE" dirty="0" err="1"/>
              <a:t>handler</a:t>
            </a:r>
            <a:r>
              <a:rPr lang="sv-SE" dirty="0"/>
              <a:t> mer om at </a:t>
            </a:r>
            <a:r>
              <a:rPr lang="sv-SE" dirty="0" err="1"/>
              <a:t>mange</a:t>
            </a:r>
            <a:r>
              <a:rPr lang="sv-SE" dirty="0"/>
              <a:t> </a:t>
            </a:r>
            <a:r>
              <a:rPr lang="sv-SE" dirty="0" err="1"/>
              <a:t>risikoaktorene</a:t>
            </a:r>
            <a:r>
              <a:rPr lang="sv-SE" dirty="0"/>
              <a:t> er mer prevalente i </a:t>
            </a:r>
            <a:r>
              <a:rPr lang="sv-SE" dirty="0" err="1"/>
              <a:t>høy</a:t>
            </a:r>
            <a:r>
              <a:rPr lang="sv-SE" dirty="0"/>
              <a:t> </a:t>
            </a:r>
            <a:r>
              <a:rPr lang="sv-SE" dirty="0" err="1"/>
              <a:t>alder</a:t>
            </a:r>
            <a:r>
              <a:rPr lang="sv-SE" dirty="0"/>
              <a:t>, </a:t>
            </a:r>
            <a:r>
              <a:rPr lang="sv-SE" dirty="0" err="1"/>
              <a:t>spesielt</a:t>
            </a:r>
            <a:r>
              <a:rPr lang="sv-SE" dirty="0"/>
              <a:t> </a:t>
            </a:r>
            <a:r>
              <a:rPr lang="sv-SE" dirty="0" err="1"/>
              <a:t>demenssykdommer</a:t>
            </a:r>
            <a:r>
              <a:rPr lang="sv-SE" dirty="0"/>
              <a:t> </a:t>
            </a:r>
          </a:p>
          <a:p>
            <a:endParaRPr lang="sv-SE" dirty="0"/>
          </a:p>
          <a:p>
            <a:r>
              <a:rPr lang="sv-SE" dirty="0" err="1"/>
              <a:t>Hvis</a:t>
            </a:r>
            <a:r>
              <a:rPr lang="sv-SE" dirty="0"/>
              <a:t> </a:t>
            </a:r>
            <a:r>
              <a:rPr lang="sv-SE" dirty="0" err="1"/>
              <a:t>noen</a:t>
            </a:r>
            <a:r>
              <a:rPr lang="sv-SE" dirty="0"/>
              <a:t> vil </a:t>
            </a:r>
            <a:r>
              <a:rPr lang="sv-SE" dirty="0" err="1"/>
              <a:t>lese</a:t>
            </a:r>
            <a:r>
              <a:rPr lang="sv-SE" dirty="0"/>
              <a:t> mer om </a:t>
            </a:r>
            <a:r>
              <a:rPr lang="sv-SE" dirty="0" err="1"/>
              <a:t>risikofaktorer</a:t>
            </a:r>
            <a:r>
              <a:rPr lang="sv-SE" dirty="0"/>
              <a:t> kan en </a:t>
            </a:r>
            <a:r>
              <a:rPr lang="sv-SE" dirty="0" err="1"/>
              <a:t>lese</a:t>
            </a:r>
            <a:r>
              <a:rPr lang="sv-SE" dirty="0"/>
              <a:t> RISE-rapporten Rett </a:t>
            </a:r>
            <a:r>
              <a:rPr lang="sv-SE" dirty="0" err="1"/>
              <a:t>tiltak</a:t>
            </a:r>
            <a:r>
              <a:rPr lang="sv-SE" dirty="0"/>
              <a:t> </a:t>
            </a:r>
            <a:r>
              <a:rPr lang="sv-SE" dirty="0" err="1"/>
              <a:t>til</a:t>
            </a:r>
            <a:r>
              <a:rPr lang="sv-SE" dirty="0"/>
              <a:t> rett </a:t>
            </a:r>
            <a:r>
              <a:rPr lang="sv-SE" dirty="0" err="1"/>
              <a:t>sted</a:t>
            </a:r>
            <a:r>
              <a:rPr lang="sv-SE" dirty="0"/>
              <a:t>, som ligger på vår </a:t>
            </a:r>
            <a:r>
              <a:rPr lang="sv-SE" dirty="0" err="1"/>
              <a:t>hjemmeside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982C5-7E37-5C4D-97D7-010A44D02F0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948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 har jeg tatt med noen historier om ekte aktiveringer fra branner og det er ofte i media disse omtales. </a:t>
            </a:r>
          </a:p>
          <a:p>
            <a:r>
              <a:rPr lang="nb-NO" dirty="0"/>
              <a:t>Den til venstre er fra en ganske kjent sak i Trondheim hvor det hadde brent i en kommunal bygning i 2009. </a:t>
            </a:r>
          </a:p>
          <a:p>
            <a:r>
              <a:rPr lang="nb-NO" dirty="0"/>
              <a:t>Etter dette ble mobile vanntåkeanlegg installert og fikk da sjansen til å slokke en ny brann som skjedde i 2011 og 2012.</a:t>
            </a:r>
          </a:p>
          <a:p>
            <a:endParaRPr lang="nb-NO" dirty="0"/>
          </a:p>
          <a:p>
            <a:r>
              <a:rPr lang="nb-NO" dirty="0"/>
              <a:t>Dette er jo en stund siden så en annen historie er fra i april i år hvor et mobilt slokkeanlegg slokket en brann ved en lenestol hvor det satt en person som røyket mye. </a:t>
            </a:r>
          </a:p>
          <a:p>
            <a:r>
              <a:rPr lang="nb-NO" dirty="0"/>
              <a:t>En kan se svimerkene i </a:t>
            </a:r>
            <a:r>
              <a:rPr lang="nb-NO" dirty="0" err="1"/>
              <a:t>lenoleumsgulvet</a:t>
            </a:r>
            <a:r>
              <a:rPr lang="nb-NO" dirty="0"/>
              <a:t> på det bildet. </a:t>
            </a:r>
          </a:p>
          <a:p>
            <a:endParaRPr lang="nb-NO" dirty="0"/>
          </a:p>
          <a:p>
            <a:r>
              <a:rPr lang="nb-NO" dirty="0"/>
              <a:t>Men det finnes andre historier og vi har og funnet tilfeller hvor mobile vanntåkeanlegg har reddet liv i København.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982C5-7E37-5C4D-97D7-010A44D02F0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1987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Så, over </a:t>
            </a:r>
            <a:r>
              <a:rPr lang="sv-SE" dirty="0" err="1"/>
              <a:t>til</a:t>
            </a:r>
            <a:r>
              <a:rPr lang="sv-SE" dirty="0"/>
              <a:t> </a:t>
            </a:r>
            <a:r>
              <a:rPr lang="sv-SE" dirty="0" err="1"/>
              <a:t>noen</a:t>
            </a:r>
            <a:r>
              <a:rPr lang="sv-SE" dirty="0"/>
              <a:t> </a:t>
            </a:r>
            <a:r>
              <a:rPr lang="sv-SE" dirty="0" err="1"/>
              <a:t>funn</a:t>
            </a:r>
            <a:r>
              <a:rPr lang="sv-SE" dirty="0"/>
              <a:t> i </a:t>
            </a:r>
            <a:r>
              <a:rPr lang="sv-SE" dirty="0" err="1"/>
              <a:t>prosjektet</a:t>
            </a:r>
            <a:r>
              <a:rPr lang="sv-SE" dirty="0"/>
              <a:t>:</a:t>
            </a:r>
          </a:p>
          <a:p>
            <a:r>
              <a:rPr lang="sv-SE" dirty="0"/>
              <a:t>er mobile vanntåkeanlegg et </a:t>
            </a:r>
            <a:r>
              <a:rPr lang="sv-SE" dirty="0" err="1"/>
              <a:t>egnet</a:t>
            </a:r>
            <a:r>
              <a:rPr lang="sv-SE" dirty="0"/>
              <a:t> </a:t>
            </a:r>
            <a:r>
              <a:rPr lang="sv-SE" dirty="0" err="1"/>
              <a:t>tiltak</a:t>
            </a:r>
            <a:r>
              <a:rPr lang="sv-SE" dirty="0"/>
              <a:t> for personer med </a:t>
            </a:r>
            <a:r>
              <a:rPr lang="sv-SE" dirty="0" err="1"/>
              <a:t>risikofaktorer</a:t>
            </a:r>
            <a:r>
              <a:rPr lang="sv-SE" dirty="0"/>
              <a:t>: </a:t>
            </a:r>
          </a:p>
          <a:p>
            <a:r>
              <a:rPr lang="sv-SE" dirty="0"/>
              <a:t>Det enkle svaret på det er ja.</a:t>
            </a:r>
          </a:p>
          <a:p>
            <a:r>
              <a:rPr lang="sv-SE" dirty="0"/>
              <a:t>Som en kan se på </a:t>
            </a:r>
            <a:r>
              <a:rPr lang="sv-SE" dirty="0" err="1"/>
              <a:t>svarene</a:t>
            </a:r>
            <a:r>
              <a:rPr lang="sv-SE" dirty="0"/>
              <a:t> </a:t>
            </a:r>
            <a:r>
              <a:rPr lang="sv-SE" dirty="0" err="1"/>
              <a:t>fra</a:t>
            </a:r>
            <a:r>
              <a:rPr lang="sv-SE" dirty="0"/>
              <a:t> </a:t>
            </a:r>
            <a:r>
              <a:rPr lang="sv-SE" dirty="0" err="1"/>
              <a:t>spørreundersøkelsen</a:t>
            </a:r>
            <a:r>
              <a:rPr lang="sv-SE" dirty="0"/>
              <a:t> svarte 55 </a:t>
            </a:r>
            <a:r>
              <a:rPr lang="sv-SE" dirty="0" err="1"/>
              <a:t>prosent</a:t>
            </a:r>
            <a:r>
              <a:rPr lang="sv-SE" dirty="0"/>
              <a:t> av </a:t>
            </a:r>
            <a:r>
              <a:rPr lang="sv-SE" dirty="0" err="1"/>
              <a:t>respondentene</a:t>
            </a:r>
            <a:r>
              <a:rPr lang="sv-SE" dirty="0"/>
              <a:t> at </a:t>
            </a:r>
            <a:r>
              <a:rPr lang="sv-SE" dirty="0" err="1"/>
              <a:t>anlegg</a:t>
            </a:r>
            <a:r>
              <a:rPr lang="sv-SE" dirty="0"/>
              <a:t> har blitt </a:t>
            </a:r>
            <a:r>
              <a:rPr lang="sv-SE" dirty="0" err="1"/>
              <a:t>aktivert</a:t>
            </a:r>
            <a:endParaRPr lang="sv-SE" dirty="0"/>
          </a:p>
          <a:p>
            <a:r>
              <a:rPr lang="sv-SE" dirty="0"/>
              <a:t>37 % svarte at </a:t>
            </a:r>
            <a:r>
              <a:rPr lang="sv-SE" dirty="0" err="1"/>
              <a:t>anleggene</a:t>
            </a:r>
            <a:r>
              <a:rPr lang="sv-SE" dirty="0"/>
              <a:t> hade </a:t>
            </a:r>
            <a:r>
              <a:rPr lang="sv-SE" dirty="0" err="1"/>
              <a:t>reddet</a:t>
            </a:r>
            <a:r>
              <a:rPr lang="sv-SE" dirty="0"/>
              <a:t> liv</a:t>
            </a:r>
          </a:p>
          <a:p>
            <a:r>
              <a:rPr lang="sv-SE" dirty="0"/>
              <a:t>Det har </a:t>
            </a:r>
            <a:r>
              <a:rPr lang="sv-SE" dirty="0" err="1"/>
              <a:t>også</a:t>
            </a:r>
            <a:r>
              <a:rPr lang="sv-SE" dirty="0"/>
              <a:t> kommet fram i litteraturstudien, </a:t>
            </a:r>
            <a:r>
              <a:rPr lang="sv-SE" dirty="0" err="1"/>
              <a:t>spørreundersøkelsen</a:t>
            </a:r>
            <a:r>
              <a:rPr lang="sv-SE" dirty="0"/>
              <a:t> </a:t>
            </a:r>
            <a:r>
              <a:rPr lang="sv-SE" dirty="0" err="1"/>
              <a:t>og</a:t>
            </a:r>
            <a:r>
              <a:rPr lang="sv-SE" dirty="0"/>
              <a:t> intervjuer at mobile vanntåkeanlegg</a:t>
            </a:r>
          </a:p>
          <a:p>
            <a:r>
              <a:rPr lang="sv-SE" dirty="0"/>
              <a:t>	</a:t>
            </a:r>
            <a:r>
              <a:rPr lang="sv-SE" dirty="0" err="1"/>
              <a:t>Aktivert</a:t>
            </a:r>
            <a:r>
              <a:rPr lang="sv-SE" dirty="0"/>
              <a:t> tidlig </a:t>
            </a:r>
            <a:r>
              <a:rPr lang="sv-SE" dirty="0" err="1"/>
              <a:t>og</a:t>
            </a:r>
            <a:r>
              <a:rPr lang="sv-SE" dirty="0"/>
              <a:t> i </a:t>
            </a:r>
            <a:r>
              <a:rPr lang="sv-SE" dirty="0" err="1"/>
              <a:t>mange</a:t>
            </a:r>
            <a:r>
              <a:rPr lang="sv-SE" dirty="0"/>
              <a:t> </a:t>
            </a:r>
            <a:r>
              <a:rPr lang="sv-SE" dirty="0" err="1"/>
              <a:t>tilfeller</a:t>
            </a:r>
            <a:r>
              <a:rPr lang="sv-SE" dirty="0"/>
              <a:t> </a:t>
            </a:r>
            <a:r>
              <a:rPr lang="sv-SE" dirty="0" err="1"/>
              <a:t>slokket</a:t>
            </a:r>
            <a:r>
              <a:rPr lang="sv-SE" dirty="0"/>
              <a:t> </a:t>
            </a:r>
            <a:r>
              <a:rPr lang="sv-SE" dirty="0" err="1"/>
              <a:t>brannen</a:t>
            </a:r>
            <a:r>
              <a:rPr lang="sv-SE" dirty="0"/>
              <a:t> helt </a:t>
            </a:r>
          </a:p>
          <a:p>
            <a:r>
              <a:rPr lang="sv-SE" dirty="0"/>
              <a:t>	har </a:t>
            </a:r>
            <a:r>
              <a:rPr lang="sv-SE" dirty="0" err="1"/>
              <a:t>redusert</a:t>
            </a:r>
            <a:r>
              <a:rPr lang="sv-SE" dirty="0"/>
              <a:t> </a:t>
            </a:r>
            <a:r>
              <a:rPr lang="sv-SE" dirty="0" err="1"/>
              <a:t>brannens</a:t>
            </a:r>
            <a:r>
              <a:rPr lang="sv-SE" dirty="0"/>
              <a:t> </a:t>
            </a:r>
            <a:r>
              <a:rPr lang="sv-SE" dirty="0" err="1"/>
              <a:t>skadepotensiale</a:t>
            </a:r>
            <a:endParaRPr lang="sv-SE" dirty="0"/>
          </a:p>
          <a:p>
            <a:r>
              <a:rPr lang="sv-SE" dirty="0"/>
              <a:t>	At de har </a:t>
            </a:r>
            <a:r>
              <a:rPr lang="sv-SE" dirty="0" err="1"/>
              <a:t>reddet</a:t>
            </a:r>
            <a:r>
              <a:rPr lang="sv-SE" dirty="0"/>
              <a:t> liv </a:t>
            </a:r>
            <a:r>
              <a:rPr lang="sv-SE" dirty="0" err="1"/>
              <a:t>og</a:t>
            </a:r>
            <a:r>
              <a:rPr lang="sv-SE" dirty="0"/>
              <a:t> det var tro på at de ville </a:t>
            </a:r>
            <a:r>
              <a:rPr lang="sv-SE" dirty="0" err="1"/>
              <a:t>gjøre</a:t>
            </a:r>
            <a:r>
              <a:rPr lang="sv-SE" dirty="0"/>
              <a:t> det i framtiden</a:t>
            </a:r>
          </a:p>
          <a:p>
            <a:r>
              <a:rPr lang="sv-SE" dirty="0"/>
              <a:t> </a:t>
            </a:r>
          </a:p>
          <a:p>
            <a:r>
              <a:rPr lang="sv-SE" dirty="0"/>
              <a:t>At </a:t>
            </a:r>
            <a:r>
              <a:rPr lang="sv-SE" dirty="0" err="1"/>
              <a:t>anleggene</a:t>
            </a:r>
            <a:r>
              <a:rPr lang="sv-SE" dirty="0"/>
              <a:t> har tidlig aktivering, </a:t>
            </a:r>
            <a:r>
              <a:rPr lang="sv-SE" dirty="0" err="1"/>
              <a:t>bruker</a:t>
            </a:r>
            <a:r>
              <a:rPr lang="sv-SE" dirty="0"/>
              <a:t> vanntåke som </a:t>
            </a:r>
            <a:r>
              <a:rPr lang="sv-SE" dirty="0" err="1"/>
              <a:t>slokkemiddel</a:t>
            </a:r>
            <a:r>
              <a:rPr lang="sv-SE" dirty="0"/>
              <a:t> </a:t>
            </a:r>
            <a:r>
              <a:rPr lang="sv-SE" dirty="0" err="1"/>
              <a:t>og</a:t>
            </a:r>
            <a:r>
              <a:rPr lang="sv-SE" dirty="0"/>
              <a:t> i </a:t>
            </a:r>
            <a:r>
              <a:rPr lang="sv-SE" dirty="0" err="1"/>
              <a:t>tillegg</a:t>
            </a:r>
            <a:r>
              <a:rPr lang="sv-SE" dirty="0"/>
              <a:t> er </a:t>
            </a:r>
            <a:r>
              <a:rPr lang="sv-SE" dirty="0" err="1"/>
              <a:t>fleksible</a:t>
            </a:r>
            <a:r>
              <a:rPr lang="sv-SE" dirty="0"/>
              <a:t> for å </a:t>
            </a:r>
            <a:r>
              <a:rPr lang="sv-SE" dirty="0" err="1"/>
              <a:t>tilpasses</a:t>
            </a:r>
            <a:r>
              <a:rPr lang="sv-SE" dirty="0"/>
              <a:t> </a:t>
            </a:r>
            <a:r>
              <a:rPr lang="sv-SE" dirty="0" err="1"/>
              <a:t>brukeren</a:t>
            </a:r>
            <a:r>
              <a:rPr lang="sv-SE" dirty="0"/>
              <a:t> </a:t>
            </a:r>
            <a:r>
              <a:rPr lang="sv-SE" dirty="0" err="1"/>
              <a:t>støtter</a:t>
            </a:r>
            <a:r>
              <a:rPr lang="sv-SE" dirty="0"/>
              <a:t> opp om </a:t>
            </a:r>
            <a:r>
              <a:rPr lang="sv-SE" dirty="0" err="1"/>
              <a:t>dette</a:t>
            </a:r>
            <a:r>
              <a:rPr lang="sv-SE" dirty="0"/>
              <a:t> funnet </a:t>
            </a:r>
          </a:p>
          <a:p>
            <a:r>
              <a:rPr lang="sv-SE" dirty="0"/>
              <a:t>	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982C5-7E37-5C4D-97D7-010A44D02F0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855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-lju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7239000" cy="5143500"/>
          </a:xfrm>
          <a:noFill/>
        </p:spPr>
        <p:txBody>
          <a:bodyPr lIns="1524000" tIns="0" rIns="0" bIns="0"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200" b="0">
                <a:solidFill>
                  <a:srgbClr val="DF2351"/>
                </a:solidFill>
                <a:latin typeface="+mj-lt"/>
              </a:defRPr>
            </a:lvl1pPr>
            <a:lvl2pPr marL="0" indent="0">
              <a:spcBef>
                <a:spcPts val="1000"/>
              </a:spcBef>
              <a:buNone/>
              <a:defRPr b="1">
                <a:solidFill>
                  <a:srgbClr val="DF2351"/>
                </a:solidFill>
              </a:defRPr>
            </a:lvl2pPr>
            <a:lvl3pPr marL="0" indent="0">
              <a:spcBef>
                <a:spcPts val="1000"/>
              </a:spcBef>
              <a:buNone/>
              <a:defRPr sz="1800" b="1">
                <a:solidFill>
                  <a:srgbClr val="DF2351"/>
                </a:solidFill>
              </a:defRPr>
            </a:lvl3pPr>
            <a:lvl4pPr marL="0" indent="0">
              <a:spcBef>
                <a:spcPts val="1600"/>
              </a:spcBef>
              <a:buNone/>
              <a:defRPr sz="1400" b="0">
                <a:solidFill>
                  <a:srgbClr val="DF2351"/>
                </a:solidFill>
              </a:defRPr>
            </a:lvl4pPr>
            <a:lvl5pPr marL="0" indent="0">
              <a:spcBef>
                <a:spcPts val="1000"/>
              </a:spcBef>
              <a:buNone/>
              <a:defRPr sz="1000" b="0">
                <a:solidFill>
                  <a:srgbClr val="DF2351"/>
                </a:solidFill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sv-SE" noProof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153400" y="361949"/>
            <a:ext cx="685800" cy="881939"/>
          </a:xfr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45651015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graf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762000"/>
            <a:ext cx="2286000" cy="7810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noProof="0" dirty="0"/>
              <a:t>Addera rubrik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0" y="1714500"/>
            <a:ext cx="2286000" cy="2590800"/>
          </a:xfrm>
        </p:spPr>
        <p:txBody>
          <a:bodyPr/>
          <a:lstStyle>
            <a:lvl1pPr>
              <a:lnSpc>
                <a:spcPct val="110000"/>
              </a:lnSpc>
              <a:spcBef>
                <a:spcPts val="800"/>
              </a:spcBef>
              <a:defRPr sz="1400"/>
            </a:lvl1pPr>
            <a:lvl2pPr>
              <a:lnSpc>
                <a:spcPct val="110000"/>
              </a:lnSpc>
              <a:spcBef>
                <a:spcPts val="800"/>
              </a:spcBef>
              <a:defRPr sz="1400"/>
            </a:lvl2pPr>
            <a:lvl3pPr>
              <a:lnSpc>
                <a:spcPct val="110000"/>
              </a:lnSpc>
              <a:spcBef>
                <a:spcPts val="800"/>
              </a:spcBef>
              <a:defRPr sz="1200"/>
            </a:lvl3pPr>
            <a:lvl4pPr>
              <a:lnSpc>
                <a:spcPct val="110000"/>
              </a:lnSpc>
              <a:spcBef>
                <a:spcPts val="800"/>
              </a:spcBef>
              <a:defRPr sz="1200"/>
            </a:lvl4pPr>
            <a:lvl5pPr>
              <a:lnSpc>
                <a:spcPct val="110000"/>
              </a:lnSpc>
              <a:spcBef>
                <a:spcPts val="800"/>
              </a:spcBef>
              <a:defRPr sz="1000"/>
            </a:lvl5pPr>
          </a:lstStyle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  <a:p>
            <a:pPr lvl="0"/>
            <a:endParaRPr lang="sv-SE" noProof="0" dirty="0"/>
          </a:p>
          <a:p>
            <a:pPr lvl="0"/>
            <a:endParaRPr lang="sv-S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Fagdag DSB og DiBK 28.10.2022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>
          <a:xfrm>
            <a:off x="3810000" y="762000"/>
            <a:ext cx="4572000" cy="3543300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/>
            </a:lvl1pPr>
            <a:lvl2pPr>
              <a:lnSpc>
                <a:spcPct val="110000"/>
              </a:lnSpc>
              <a:spcBef>
                <a:spcPts val="1200"/>
              </a:spcBef>
              <a:defRPr/>
            </a:lvl2pPr>
            <a:lvl3pPr>
              <a:lnSpc>
                <a:spcPct val="110000"/>
              </a:lnSpc>
              <a:spcBef>
                <a:spcPts val="1200"/>
              </a:spcBef>
              <a:defRPr/>
            </a:lvl3pPr>
            <a:lvl4pPr>
              <a:lnSpc>
                <a:spcPct val="110000"/>
              </a:lnSpc>
              <a:spcBef>
                <a:spcPts val="1200"/>
              </a:spcBef>
              <a:defRPr/>
            </a:lvl4pPr>
            <a:lvl5pPr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995265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graf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762000"/>
            <a:ext cx="2286000" cy="7810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noProof="0" dirty="0"/>
              <a:t>Addera rubrik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0" y="1714500"/>
            <a:ext cx="2286000" cy="2590800"/>
          </a:xfrm>
        </p:spPr>
        <p:txBody>
          <a:bodyPr/>
          <a:lstStyle>
            <a:lvl1pPr>
              <a:lnSpc>
                <a:spcPct val="110000"/>
              </a:lnSpc>
              <a:spcBef>
                <a:spcPts val="800"/>
              </a:spcBef>
              <a:defRPr sz="1400"/>
            </a:lvl1pPr>
            <a:lvl2pPr>
              <a:lnSpc>
                <a:spcPct val="110000"/>
              </a:lnSpc>
              <a:spcBef>
                <a:spcPts val="800"/>
              </a:spcBef>
              <a:defRPr sz="1400"/>
            </a:lvl2pPr>
            <a:lvl3pPr>
              <a:lnSpc>
                <a:spcPct val="110000"/>
              </a:lnSpc>
              <a:spcBef>
                <a:spcPts val="800"/>
              </a:spcBef>
              <a:defRPr sz="1200"/>
            </a:lvl3pPr>
            <a:lvl4pPr>
              <a:lnSpc>
                <a:spcPct val="110000"/>
              </a:lnSpc>
              <a:spcBef>
                <a:spcPts val="800"/>
              </a:spcBef>
              <a:defRPr sz="1200"/>
            </a:lvl4pPr>
            <a:lvl5pPr>
              <a:lnSpc>
                <a:spcPct val="110000"/>
              </a:lnSpc>
              <a:spcBef>
                <a:spcPts val="800"/>
              </a:spcBef>
              <a:defRPr sz="1000"/>
            </a:lvl5pPr>
          </a:lstStyle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  <a:p>
            <a:pPr lvl="0"/>
            <a:endParaRPr lang="sv-SE" noProof="0" dirty="0"/>
          </a:p>
          <a:p>
            <a:pPr lvl="0"/>
            <a:endParaRPr lang="sv-S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Fagdag DSB og DiBK 28.10.2022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>
          <a:xfrm>
            <a:off x="762000" y="762000"/>
            <a:ext cx="4572000" cy="3543300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/>
            </a:lvl1pPr>
            <a:lvl2pPr>
              <a:lnSpc>
                <a:spcPct val="110000"/>
              </a:lnSpc>
              <a:spcBef>
                <a:spcPts val="1200"/>
              </a:spcBef>
              <a:defRPr/>
            </a:lvl2pPr>
            <a:lvl3pPr>
              <a:lnSpc>
                <a:spcPct val="110000"/>
              </a:lnSpc>
              <a:spcBef>
                <a:spcPts val="1200"/>
              </a:spcBef>
              <a:defRPr/>
            </a:lvl3pPr>
            <a:lvl4pPr>
              <a:lnSpc>
                <a:spcPct val="110000"/>
              </a:lnSpc>
              <a:spcBef>
                <a:spcPts val="1200"/>
              </a:spcBef>
              <a:defRPr/>
            </a:lvl4pPr>
            <a:lvl5pPr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539610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, lju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016000" y="762000"/>
            <a:ext cx="7112000" cy="3619500"/>
          </a:xfrm>
        </p:spPr>
        <p:txBody>
          <a:bodyPr bIns="0" anchor="ctr" anchorCtr="0"/>
          <a:lstStyle>
            <a:lvl1pPr marL="0" indent="0" algn="l">
              <a:lnSpc>
                <a:spcPct val="80000"/>
              </a:lnSpc>
              <a:spcBef>
                <a:spcPts val="800"/>
              </a:spcBef>
              <a:buNone/>
              <a:defRPr sz="6000" b="0">
                <a:solidFill>
                  <a:schemeClr val="accent2"/>
                </a:solidFill>
                <a:latin typeface="+mj-lt"/>
              </a:defRPr>
            </a:lvl1pPr>
            <a:lvl2pPr marL="0" indent="0" algn="l">
              <a:lnSpc>
                <a:spcPct val="80000"/>
              </a:lnSpc>
              <a:spcBef>
                <a:spcPts val="1600"/>
              </a:spcBef>
              <a:buNone/>
              <a:defRPr sz="1800">
                <a:solidFill>
                  <a:schemeClr val="accent2"/>
                </a:solidFill>
                <a:latin typeface="+mj-lt"/>
              </a:defRPr>
            </a:lvl2pPr>
            <a:lvl3pPr marL="0" indent="0" algn="l">
              <a:lnSpc>
                <a:spcPct val="120000"/>
              </a:lnSpc>
              <a:spcBef>
                <a:spcPts val="1600"/>
              </a:spcBef>
              <a:buNone/>
              <a:defRPr sz="1400">
                <a:solidFill>
                  <a:schemeClr val="accent2"/>
                </a:solidFill>
              </a:defRPr>
            </a:lvl3pPr>
            <a:lvl4pPr marL="0" indent="0" algn="l">
              <a:lnSpc>
                <a:spcPct val="120000"/>
              </a:lnSpc>
              <a:spcBef>
                <a:spcPts val="1600"/>
              </a:spcBef>
              <a:buNone/>
              <a:defRPr sz="1400">
                <a:solidFill>
                  <a:schemeClr val="accent2"/>
                </a:solidFill>
              </a:defRPr>
            </a:lvl4pPr>
            <a:lvl5pPr marL="0" indent="0" algn="l">
              <a:lnSpc>
                <a:spcPct val="120000"/>
              </a:lnSpc>
              <a:spcBef>
                <a:spcPts val="1600"/>
              </a:spcBef>
              <a:buNone/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</p:txBody>
      </p:sp>
    </p:spTree>
    <p:extLst>
      <p:ext uri="{BB962C8B-B14F-4D97-AF65-F5344CB8AC3E}">
        <p14:creationId xmlns:p14="http://schemas.microsoft.com/office/powerpoint/2010/main" val="491862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, mö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016000" y="762000"/>
            <a:ext cx="7112000" cy="3619500"/>
          </a:xfrm>
        </p:spPr>
        <p:txBody>
          <a:bodyPr bIns="0" anchor="ctr" anchorCtr="0"/>
          <a:lstStyle>
            <a:lvl1pPr marL="0" indent="0" algn="l">
              <a:lnSpc>
                <a:spcPct val="80000"/>
              </a:lnSpc>
              <a:spcBef>
                <a:spcPts val="800"/>
              </a:spcBef>
              <a:buNone/>
              <a:defRPr sz="6000" b="0">
                <a:solidFill>
                  <a:srgbClr val="FFF0B0"/>
                </a:solidFill>
                <a:latin typeface="+mj-lt"/>
              </a:defRPr>
            </a:lvl1pPr>
            <a:lvl2pPr marL="0" indent="0" algn="l">
              <a:lnSpc>
                <a:spcPct val="80000"/>
              </a:lnSpc>
              <a:spcBef>
                <a:spcPts val="1600"/>
              </a:spcBef>
              <a:buNone/>
              <a:defRPr sz="1800">
                <a:solidFill>
                  <a:srgbClr val="FFF0B0"/>
                </a:solidFill>
                <a:latin typeface="+mj-lt"/>
              </a:defRPr>
            </a:lvl2pPr>
            <a:lvl3pPr marL="0" indent="0" algn="l">
              <a:lnSpc>
                <a:spcPct val="120000"/>
              </a:lnSpc>
              <a:spcBef>
                <a:spcPts val="1600"/>
              </a:spcBef>
              <a:buNone/>
              <a:defRPr sz="1400">
                <a:solidFill>
                  <a:srgbClr val="FFF0B0"/>
                </a:solidFill>
              </a:defRPr>
            </a:lvl3pPr>
            <a:lvl4pPr marL="0" indent="0" algn="l">
              <a:lnSpc>
                <a:spcPct val="120000"/>
              </a:lnSpc>
              <a:spcBef>
                <a:spcPts val="1600"/>
              </a:spcBef>
              <a:buNone/>
              <a:defRPr sz="1400">
                <a:solidFill>
                  <a:srgbClr val="FFF0B0"/>
                </a:solidFill>
              </a:defRPr>
            </a:lvl4pPr>
            <a:lvl5pPr marL="0" indent="0" algn="l">
              <a:lnSpc>
                <a:spcPct val="120000"/>
              </a:lnSpc>
              <a:spcBef>
                <a:spcPts val="1600"/>
              </a:spcBef>
              <a:buNone/>
              <a:defRPr sz="1200">
                <a:solidFill>
                  <a:srgbClr val="FFF0B0"/>
                </a:solidFill>
              </a:defRPr>
            </a:lvl5pPr>
          </a:lstStyle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563202" y="4433646"/>
            <a:ext cx="406845" cy="523203"/>
          </a:xfr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467803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noProof="0" dirty="0"/>
              <a:t>Addera rubrik</a:t>
            </a:r>
            <a:br>
              <a:rPr lang="sv-SE" noProof="0" dirty="0"/>
            </a:br>
            <a:endParaRPr lang="sv-S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Fagdag DSB og DiBK 28.10.2022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>
          <a:xfrm>
            <a:off x="762000" y="762000"/>
            <a:ext cx="7620000" cy="35433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Fagdag DSB og DiBK 28.10.2022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48878835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Fagdag DSB og DiBK 28.10.2022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762000" y="3028952"/>
            <a:ext cx="2438400" cy="2133917"/>
          </a:xfrm>
          <a:solidFill>
            <a:srgbClr val="FFFFFF"/>
          </a:solidFill>
        </p:spPr>
        <p:txBody>
          <a:bodyPr wrap="square" lIns="330200" tIns="228600" rIns="330200" bIns="279400">
            <a:spAutoFit/>
          </a:bodyPr>
          <a:lstStyle>
            <a:lvl1pPr marL="0" indent="0">
              <a:spcBef>
                <a:spcPts val="0"/>
              </a:spcBef>
              <a:buNone/>
              <a:defRPr sz="1600" b="0"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1600" b="0"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600" b="0"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1600" b="0">
                <a:latin typeface="+mj-lt"/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sv-SE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563202" y="4433646"/>
            <a:ext cx="406845" cy="523203"/>
          </a:xfr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857041385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, 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6000" y="762000"/>
            <a:ext cx="7112000" cy="3543300"/>
          </a:xfrm>
        </p:spPr>
        <p:txBody>
          <a:bodyPr bIns="254000" anchor="ctr" anchorCtr="0">
            <a:norm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1400" b="1">
                <a:latin typeface="Roboto Mono"/>
                <a:cs typeface="Roboto Mono"/>
              </a:defRPr>
            </a:lvl1pPr>
            <a:lvl2pPr marL="0" indent="0">
              <a:spcBef>
                <a:spcPts val="0"/>
              </a:spcBef>
              <a:buNone/>
              <a:defRPr sz="1100">
                <a:latin typeface="Roboto Mono"/>
                <a:cs typeface="Roboto Mono"/>
              </a:defRPr>
            </a:lvl2pPr>
            <a:lvl3pPr marL="0" indent="0">
              <a:spcBef>
                <a:spcPts val="0"/>
              </a:spcBef>
              <a:buNone/>
              <a:defRPr sz="900">
                <a:latin typeface="Roboto Mono"/>
                <a:cs typeface="Roboto Mono"/>
              </a:defRPr>
            </a:lvl3pPr>
            <a:lvl4pPr marL="0" indent="0">
              <a:spcBef>
                <a:spcPts val="0"/>
              </a:spcBef>
              <a:buNone/>
              <a:defRPr sz="800">
                <a:latin typeface="Roboto Mono"/>
                <a:cs typeface="Roboto Mono"/>
              </a:defRPr>
            </a:lvl4pPr>
            <a:lvl5pPr marL="0" indent="0">
              <a:spcBef>
                <a:spcPts val="0"/>
              </a:spcBef>
              <a:buNone/>
              <a:defRPr sz="600">
                <a:latin typeface="Roboto Mono"/>
                <a:cs typeface="Roboto Mono"/>
              </a:defRPr>
            </a:lvl5pPr>
          </a:lstStyle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  <a:p>
            <a:pPr lvl="0"/>
            <a:endParaRPr lang="sv-SE" noProof="0" dirty="0"/>
          </a:p>
          <a:p>
            <a:pPr lvl="0"/>
            <a:endParaRPr lang="sv-SE" noProof="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23394" y="4661829"/>
            <a:ext cx="711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latin typeface="Roboto Mono"/>
                <a:cs typeface="Roboto Mono"/>
              </a:rPr>
              <a:t>RISE Fire Research AS </a:t>
            </a:r>
            <a:r>
              <a:rPr lang="en-US" sz="800" dirty="0">
                <a:latin typeface="Roboto Mono"/>
                <a:cs typeface="Roboto Mono"/>
              </a:rPr>
              <a:t>· </a:t>
            </a:r>
            <a:r>
              <a:rPr lang="en-US" sz="800" baseline="0" dirty="0">
                <a:latin typeface="Roboto Mono"/>
                <a:cs typeface="Roboto Mono"/>
              </a:rPr>
              <a:t>464 18 000</a:t>
            </a:r>
            <a:r>
              <a:rPr lang="hu-HU" sz="800" baseline="0" dirty="0">
                <a:latin typeface="Roboto Mono"/>
                <a:cs typeface="Roboto Mono"/>
              </a:rPr>
              <a:t> · </a:t>
            </a:r>
            <a:r>
              <a:rPr lang="nb-NO" sz="800" baseline="0" dirty="0">
                <a:latin typeface="Roboto Mono"/>
                <a:cs typeface="Roboto Mono"/>
              </a:rPr>
              <a:t>post</a:t>
            </a:r>
            <a:r>
              <a:rPr lang="hu-HU" sz="800" baseline="0" dirty="0">
                <a:latin typeface="Roboto Mono"/>
                <a:cs typeface="Roboto Mono"/>
              </a:rPr>
              <a:t>@ri</a:t>
            </a:r>
            <a:r>
              <a:rPr lang="nb-NO" sz="800" baseline="0" dirty="0" err="1">
                <a:latin typeface="Roboto Mono"/>
                <a:cs typeface="Roboto Mono"/>
              </a:rPr>
              <a:t>sefr</a:t>
            </a:r>
            <a:r>
              <a:rPr lang="hu-HU" sz="800" baseline="0" dirty="0">
                <a:latin typeface="Roboto Mono"/>
                <a:cs typeface="Roboto Mono"/>
              </a:rPr>
              <a:t>.</a:t>
            </a:r>
            <a:r>
              <a:rPr lang="nb-NO" sz="800" baseline="0" dirty="0">
                <a:latin typeface="Roboto Mono"/>
                <a:cs typeface="Roboto Mono"/>
              </a:rPr>
              <a:t>no</a:t>
            </a:r>
            <a:r>
              <a:rPr lang="hu-HU" sz="800" baseline="0" dirty="0">
                <a:latin typeface="Roboto Mono"/>
                <a:cs typeface="Roboto Mono"/>
              </a:rPr>
              <a:t> · </a:t>
            </a:r>
            <a:r>
              <a:rPr lang="en-US" sz="800" dirty="0">
                <a:latin typeface="Roboto Mono"/>
                <a:cs typeface="Roboto Mono"/>
              </a:rPr>
              <a:t>risefr.no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>
                <a:latin typeface="Roboto Mono"/>
                <a:cs typeface="Roboto Mono"/>
              </a:rPr>
              <a:t>Tillerbruvegen</a:t>
            </a:r>
            <a:r>
              <a:rPr lang="en-US" sz="800" dirty="0">
                <a:latin typeface="Roboto Mono"/>
                <a:cs typeface="Roboto Mono"/>
              </a:rPr>
              <a:t> 202, 7092 Tiller · </a:t>
            </a:r>
            <a:r>
              <a:rPr lang="en-US" sz="800" dirty="0" err="1">
                <a:latin typeface="Roboto Mono"/>
                <a:cs typeface="Roboto Mono"/>
              </a:rPr>
              <a:t>Postboks</a:t>
            </a:r>
            <a:r>
              <a:rPr lang="en-US" sz="800" dirty="0">
                <a:latin typeface="Roboto Mono"/>
                <a:cs typeface="Roboto Mono"/>
              </a:rPr>
              <a:t> 4767 </a:t>
            </a:r>
            <a:r>
              <a:rPr lang="en-US" sz="800" dirty="0" err="1">
                <a:latin typeface="Roboto Mono"/>
                <a:cs typeface="Roboto Mono"/>
              </a:rPr>
              <a:t>Torgarden</a:t>
            </a:r>
            <a:r>
              <a:rPr lang="en-US" sz="800" dirty="0">
                <a:latin typeface="Roboto Mono"/>
                <a:cs typeface="Roboto Mono"/>
              </a:rPr>
              <a:t>, 7465 Trondheim</a:t>
            </a:r>
          </a:p>
        </p:txBody>
      </p:sp>
    </p:spTree>
    <p:extLst>
      <p:ext uri="{BB962C8B-B14F-4D97-AF65-F5344CB8AC3E}">
        <p14:creationId xmlns:p14="http://schemas.microsoft.com/office/powerpoint/2010/main" val="93415980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foruta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3147" y="925116"/>
            <a:ext cx="5563110" cy="361831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6137673" y="0"/>
            <a:ext cx="3006328" cy="51435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050">
                <a:solidFill>
                  <a:schemeClr val="bg1"/>
                </a:solidFill>
                <a:latin typeface="+mj-lt"/>
              </a:defRPr>
            </a:lvl2pPr>
            <a:lvl3pPr>
              <a:defRPr sz="900">
                <a:solidFill>
                  <a:schemeClr val="bg1"/>
                </a:solidFill>
                <a:latin typeface="+mj-lt"/>
              </a:defRPr>
            </a:lvl3pPr>
            <a:lvl4pPr>
              <a:defRPr sz="825">
                <a:solidFill>
                  <a:schemeClr val="bg1"/>
                </a:solidFill>
                <a:latin typeface="+mj-lt"/>
              </a:defRPr>
            </a:lvl4pPr>
            <a:lvl5pPr>
              <a:defRPr sz="82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8972359" y="4780685"/>
            <a:ext cx="62699" cy="62339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v-SE" sz="135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13147" y="303610"/>
            <a:ext cx="5563110" cy="36933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27445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-mö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7239000" cy="5143500"/>
          </a:xfrm>
          <a:noFill/>
        </p:spPr>
        <p:txBody>
          <a:bodyPr lIns="1524000" tIns="0" rIns="0" bIns="0"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2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100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>
              <a:spcBef>
                <a:spcPts val="1000"/>
              </a:spcBef>
              <a:buNone/>
              <a:defRPr sz="1800" b="1">
                <a:solidFill>
                  <a:schemeClr val="bg1"/>
                </a:solidFill>
              </a:defRPr>
            </a:lvl3pPr>
            <a:lvl4pPr marL="0" indent="0">
              <a:spcBef>
                <a:spcPts val="160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spcBef>
                <a:spcPts val="1000"/>
              </a:spcBef>
              <a:buNone/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sv-SE" noProof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153400" y="361949"/>
            <a:ext cx="685800" cy="881939"/>
          </a:xfr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1241217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+bild-lju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3957320" cy="5143500"/>
          </a:xfrm>
          <a:noFill/>
        </p:spPr>
        <p:txBody>
          <a:bodyPr lIns="762000" tIns="0" rIns="0" bIns="0"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200" b="0">
                <a:solidFill>
                  <a:srgbClr val="DF2351"/>
                </a:solidFill>
                <a:latin typeface="+mj-lt"/>
              </a:defRPr>
            </a:lvl1pPr>
            <a:lvl2pPr marL="0" indent="0">
              <a:spcBef>
                <a:spcPts val="1000"/>
              </a:spcBef>
              <a:buNone/>
              <a:defRPr b="1">
                <a:solidFill>
                  <a:srgbClr val="DF2351"/>
                </a:solidFill>
              </a:defRPr>
            </a:lvl2pPr>
            <a:lvl3pPr marL="0" indent="0">
              <a:spcBef>
                <a:spcPts val="1000"/>
              </a:spcBef>
              <a:buNone/>
              <a:defRPr sz="1800" b="1">
                <a:solidFill>
                  <a:srgbClr val="DF2351"/>
                </a:solidFill>
              </a:defRPr>
            </a:lvl3pPr>
            <a:lvl4pPr marL="0" indent="0">
              <a:spcBef>
                <a:spcPts val="1600"/>
              </a:spcBef>
              <a:buNone/>
              <a:defRPr sz="1400" b="0">
                <a:solidFill>
                  <a:srgbClr val="DF2351"/>
                </a:solidFill>
              </a:defRPr>
            </a:lvl4pPr>
            <a:lvl5pPr marL="0" indent="0">
              <a:spcBef>
                <a:spcPts val="1000"/>
              </a:spcBef>
              <a:buNone/>
              <a:defRPr sz="1000" b="0">
                <a:solidFill>
                  <a:srgbClr val="DF2351"/>
                </a:solidFill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sv-SE" noProof="0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499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153400" y="361949"/>
            <a:ext cx="685800" cy="881939"/>
          </a:xfr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11872487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+bild-mö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3957320" cy="5143500"/>
          </a:xfrm>
          <a:noFill/>
        </p:spPr>
        <p:txBody>
          <a:bodyPr lIns="762000" tIns="0" rIns="0" bIns="0"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200" b="0">
                <a:solidFill>
                  <a:srgbClr val="FFFFFF"/>
                </a:solidFill>
                <a:latin typeface="+mj-lt"/>
              </a:defRPr>
            </a:lvl1pPr>
            <a:lvl2pPr marL="0" indent="0">
              <a:spcBef>
                <a:spcPts val="1000"/>
              </a:spcBef>
              <a:buNone/>
              <a:defRPr b="1">
                <a:solidFill>
                  <a:srgbClr val="FFFFFF"/>
                </a:solidFill>
              </a:defRPr>
            </a:lvl2pPr>
            <a:lvl3pPr marL="0" indent="0">
              <a:spcBef>
                <a:spcPts val="1000"/>
              </a:spcBef>
              <a:buNone/>
              <a:defRPr sz="1800" b="1">
                <a:solidFill>
                  <a:srgbClr val="FFFFFF"/>
                </a:solidFill>
              </a:defRPr>
            </a:lvl3pPr>
            <a:lvl4pPr marL="0" indent="0">
              <a:spcBef>
                <a:spcPts val="1600"/>
              </a:spcBef>
              <a:buNone/>
              <a:defRPr sz="1400" b="0">
                <a:solidFill>
                  <a:srgbClr val="FFFFFF"/>
                </a:solidFill>
              </a:defRPr>
            </a:lvl4pPr>
            <a:lvl5pPr marL="0" indent="0">
              <a:spcBef>
                <a:spcPts val="1000"/>
              </a:spcBef>
              <a:buNone/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sv-SE" noProof="0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499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153400" y="361949"/>
            <a:ext cx="685800" cy="881939"/>
          </a:xfr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94661550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, lj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noProof="0" dirty="0"/>
              <a:t>Addera rubrik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  <a:p>
            <a:pPr lvl="0"/>
            <a:endParaRPr lang="sv-SE" noProof="0" dirty="0"/>
          </a:p>
          <a:p>
            <a:pPr lvl="0"/>
            <a:endParaRPr lang="sv-S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Fagdag DSB og DiBK 28.10.2022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ljus,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noProof="0" dirty="0"/>
              <a:t>Addera rubrik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6000" y="1828800"/>
            <a:ext cx="3302000" cy="2476500"/>
          </a:xfrm>
        </p:spPr>
        <p:txBody>
          <a:bodyPr/>
          <a:lstStyle>
            <a:lvl1pPr>
              <a:spcBef>
                <a:spcPts val="1000"/>
              </a:spcBef>
              <a:defRPr sz="1400"/>
            </a:lvl1pPr>
            <a:lvl2pPr>
              <a:spcBef>
                <a:spcPts val="1000"/>
              </a:spcBef>
              <a:defRPr sz="1400"/>
            </a:lvl2pPr>
            <a:lvl3pPr>
              <a:spcBef>
                <a:spcPts val="1000"/>
              </a:spcBef>
              <a:defRPr sz="1200"/>
            </a:lvl3pPr>
            <a:lvl4pPr>
              <a:spcBef>
                <a:spcPts val="1000"/>
              </a:spcBef>
              <a:defRPr sz="1200"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  <a:p>
            <a:pPr lvl="0"/>
            <a:endParaRPr lang="sv-SE" noProof="0" dirty="0"/>
          </a:p>
          <a:p>
            <a:pPr lvl="0"/>
            <a:endParaRPr lang="sv-S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Fagdag DSB og DiBK 28.10.2022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26000" y="1828800"/>
            <a:ext cx="3302000" cy="2476500"/>
          </a:xfrm>
        </p:spPr>
        <p:txBody>
          <a:bodyPr/>
          <a:lstStyle>
            <a:lvl1pPr>
              <a:spcBef>
                <a:spcPts val="1000"/>
              </a:spcBef>
              <a:defRPr sz="1400"/>
            </a:lvl1pPr>
            <a:lvl2pPr>
              <a:spcBef>
                <a:spcPts val="1000"/>
              </a:spcBef>
              <a:defRPr sz="1400"/>
            </a:lvl2pPr>
            <a:lvl3pPr>
              <a:spcBef>
                <a:spcPts val="1000"/>
              </a:spcBef>
              <a:defRPr sz="1200"/>
            </a:lvl3pPr>
            <a:lvl4pPr>
              <a:spcBef>
                <a:spcPts val="1000"/>
              </a:spcBef>
              <a:defRPr sz="1200"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  <a:p>
            <a:pPr lvl="0"/>
            <a:endParaRPr lang="sv-SE" noProof="0" dirty="0"/>
          </a:p>
          <a:p>
            <a:pPr lvl="0"/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4066948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, mö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noProof="0" dirty="0"/>
              <a:t>Addera rubrik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  <a:p>
            <a:pPr lvl="0"/>
            <a:endParaRPr lang="sv-SE" noProof="0" dirty="0"/>
          </a:p>
          <a:p>
            <a:pPr lvl="0"/>
            <a:endParaRPr lang="sv-S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Fagdag DSB og DiBK 28.10.2022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563202" y="4433646"/>
            <a:ext cx="406845" cy="523203"/>
          </a:xfr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51082387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762000"/>
            <a:ext cx="3048000" cy="10668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noProof="0" dirty="0"/>
              <a:t>Addera rubrik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0" y="2000250"/>
            <a:ext cx="3048000" cy="2305050"/>
          </a:xfrm>
        </p:spPr>
        <p:txBody>
          <a:bodyPr/>
          <a:lstStyle>
            <a:lvl1pPr>
              <a:spcBef>
                <a:spcPts val="800"/>
              </a:spcBef>
              <a:defRPr sz="16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400"/>
            </a:lvl3pPr>
            <a:lvl4pPr>
              <a:spcBef>
                <a:spcPts val="800"/>
              </a:spcBef>
              <a:defRPr sz="1400"/>
            </a:lvl4pPr>
            <a:lvl5pPr>
              <a:spcBef>
                <a:spcPts val="800"/>
              </a:spcBef>
              <a:defRPr sz="1200"/>
            </a:lvl5pPr>
          </a:lstStyle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  <a:p>
            <a:pPr lvl="0"/>
            <a:endParaRPr lang="sv-SE" noProof="0" dirty="0"/>
          </a:p>
          <a:p>
            <a:pPr lvl="0"/>
            <a:endParaRPr lang="sv-S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Fagdag DSB og DiBK 28.10.2022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563202" y="4433646"/>
            <a:ext cx="406845" cy="523203"/>
          </a:xfr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0642442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0" y="762000"/>
            <a:ext cx="3048000" cy="10668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noProof="0" dirty="0"/>
              <a:t>Addera rubrik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Fagdag DSB og DiBK 28.10.2022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334000" y="2000250"/>
            <a:ext cx="3048000" cy="2305050"/>
          </a:xfrm>
        </p:spPr>
        <p:txBody>
          <a:bodyPr/>
          <a:lstStyle>
            <a:lvl1pPr>
              <a:spcBef>
                <a:spcPts val="800"/>
              </a:spcBef>
              <a:defRPr sz="16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400"/>
            </a:lvl3pPr>
            <a:lvl4pPr>
              <a:spcBef>
                <a:spcPts val="800"/>
              </a:spcBef>
              <a:defRPr sz="1400"/>
            </a:lvl4pPr>
            <a:lvl5pPr>
              <a:spcBef>
                <a:spcPts val="800"/>
              </a:spcBef>
              <a:defRPr sz="1200"/>
            </a:lvl5pPr>
          </a:lstStyle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  <a:p>
            <a:pPr lvl="0"/>
            <a:endParaRPr lang="sv-SE" noProof="0" dirty="0"/>
          </a:p>
          <a:p>
            <a:pPr lvl="0"/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05487535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7112000" cy="8572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noProof="0" dirty="0"/>
              <a:t>Addera rubrik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828800"/>
            <a:ext cx="7112000" cy="2476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17049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0000"/>
                </a:solidFill>
                <a:latin typeface="Roboto Mono"/>
                <a:ea typeface="Roboto Mono" pitchFamily="2" charset="0"/>
                <a:cs typeface="Roboto Mono"/>
              </a:defRPr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9746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0000"/>
                </a:solidFill>
                <a:latin typeface="Roboto Mono"/>
                <a:ea typeface="Roboto Mono" pitchFamily="2" charset="0"/>
                <a:cs typeface="Roboto Mono"/>
              </a:defRPr>
            </a:lvl1pPr>
          </a:lstStyle>
          <a:p>
            <a:r>
              <a:rPr lang="sv-SE"/>
              <a:t>Fagdag DSB og DiBK 28.10.2022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570" y="4767264"/>
            <a:ext cx="4171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0000"/>
                </a:solidFill>
                <a:latin typeface="Roboto Mono"/>
                <a:ea typeface="Roboto Mono" pitchFamily="2" charset="0"/>
                <a:cs typeface="Roboto Mono"/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icture Placeholder 2"/>
          <p:cNvSpPr txBox="1">
            <a:spLocks/>
          </p:cNvSpPr>
          <p:nvPr userDrawn="1"/>
        </p:nvSpPr>
        <p:spPr>
          <a:xfrm>
            <a:off x="8547809" y="4433646"/>
            <a:ext cx="406845" cy="523203"/>
          </a:xfrm>
          <a:prstGeom prst="rect">
            <a:avLst/>
          </a:prstGeom>
          <a:blipFill rotWithShape="1"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1600"/>
              </a:spcBef>
              <a:buFont typeface="Arial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0000"/>
              </a:lnSpc>
              <a:spcBef>
                <a:spcPts val="16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0000"/>
              </a:lnSpc>
              <a:spcBef>
                <a:spcPts val="16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10000"/>
              </a:lnSpc>
              <a:spcBef>
                <a:spcPts val="16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0000"/>
              </a:lnSpc>
              <a:spcBef>
                <a:spcPts val="16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logo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6" r:id="rId1"/>
    <p:sldLayoutId id="2147493477" r:id="rId2"/>
    <p:sldLayoutId id="2147493480" r:id="rId3"/>
    <p:sldLayoutId id="2147493479" r:id="rId4"/>
    <p:sldLayoutId id="2147493457" r:id="rId5"/>
    <p:sldLayoutId id="2147493486" r:id="rId6"/>
    <p:sldLayoutId id="2147493473" r:id="rId7"/>
    <p:sldLayoutId id="2147493468" r:id="rId8"/>
    <p:sldLayoutId id="2147493469" r:id="rId9"/>
    <p:sldLayoutId id="2147493481" r:id="rId10"/>
    <p:sldLayoutId id="2147493483" r:id="rId11"/>
    <p:sldLayoutId id="2147493472" r:id="rId12"/>
    <p:sldLayoutId id="2147493471" r:id="rId13"/>
    <p:sldLayoutId id="2147493461" r:id="rId14"/>
    <p:sldLayoutId id="2147493482" r:id="rId15"/>
    <p:sldLayoutId id="2147493462" r:id="rId16"/>
    <p:sldLayoutId id="2147493475" r:id="rId17"/>
    <p:sldLayoutId id="2147493485" r:id="rId18"/>
    <p:sldLayoutId id="2147493492" r:id="rId19"/>
  </p:sldLayoutIdLst>
  <p:transition spd="slow">
    <p:push dir="u"/>
  </p:transition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10000"/>
        </a:lnSpc>
        <a:spcBef>
          <a:spcPts val="16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10000"/>
        </a:lnSpc>
        <a:spcBef>
          <a:spcPts val="16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16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16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1600"/>
        </a:spcBef>
        <a:buFont typeface="Arial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isefr.no/publikasjoner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ta.no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-1" y="0"/>
            <a:ext cx="9005456" cy="5143500"/>
          </a:xfrm>
        </p:spPr>
        <p:txBody>
          <a:bodyPr wrap="square" anchor="ctr" anchorCtr="0">
            <a:noAutofit/>
          </a:bodyPr>
          <a:lstStyle/>
          <a:p>
            <a:r>
              <a:rPr lang="sv-SE" sz="3200" dirty="0" err="1">
                <a:solidFill>
                  <a:schemeClr val="tx1"/>
                </a:solidFill>
              </a:rPr>
              <a:t>Erfaringer</a:t>
            </a:r>
            <a:r>
              <a:rPr lang="sv-SE" sz="3200" dirty="0">
                <a:solidFill>
                  <a:schemeClr val="tx1"/>
                </a:solidFill>
              </a:rPr>
              <a:t> med mobile vanntåkeanlegg </a:t>
            </a:r>
            <a:r>
              <a:rPr lang="sv-SE" sz="3200" dirty="0" err="1">
                <a:solidFill>
                  <a:schemeClr val="tx1"/>
                </a:solidFill>
              </a:rPr>
              <a:t>installert</a:t>
            </a:r>
            <a:r>
              <a:rPr lang="sv-SE" sz="3200" dirty="0">
                <a:solidFill>
                  <a:schemeClr val="tx1"/>
                </a:solidFill>
              </a:rPr>
              <a:t> i </a:t>
            </a:r>
            <a:r>
              <a:rPr lang="sv-SE" sz="3200" dirty="0" err="1">
                <a:solidFill>
                  <a:schemeClr val="tx1"/>
                </a:solidFill>
              </a:rPr>
              <a:t>boliger</a:t>
            </a:r>
            <a:endParaRPr lang="sv-SE" sz="3200" dirty="0">
              <a:solidFill>
                <a:schemeClr val="tx1"/>
              </a:solidFill>
            </a:endParaRPr>
          </a:p>
          <a:p>
            <a:pPr lvl="1"/>
            <a:r>
              <a:rPr lang="sv-SE" u="sng" noProof="0" dirty="0">
                <a:solidFill>
                  <a:schemeClr val="tx1"/>
                </a:solidFill>
              </a:rPr>
              <a:t>Edvard Aamodt</a:t>
            </a:r>
            <a:r>
              <a:rPr lang="sv-SE" noProof="0" dirty="0">
                <a:solidFill>
                  <a:schemeClr val="tx1"/>
                </a:solidFill>
              </a:rPr>
              <a:t>, </a:t>
            </a:r>
            <a:r>
              <a:rPr lang="sv-SE" dirty="0">
                <a:solidFill>
                  <a:schemeClr val="tx1"/>
                </a:solidFill>
              </a:rPr>
              <a:t>Ole Anders Holmvaag </a:t>
            </a:r>
            <a:r>
              <a:rPr lang="sv-SE" dirty="0" err="1">
                <a:solidFill>
                  <a:schemeClr val="tx1"/>
                </a:solidFill>
              </a:rPr>
              <a:t>og</a:t>
            </a:r>
            <a:r>
              <a:rPr lang="sv-SE" dirty="0">
                <a:solidFill>
                  <a:schemeClr val="tx1"/>
                </a:solidFill>
              </a:rPr>
              <a:t> Cristina Sanfeliu Meliá</a:t>
            </a:r>
            <a:endParaRPr lang="sv-SE" noProof="0" dirty="0">
              <a:solidFill>
                <a:schemeClr val="tx1"/>
              </a:solidFill>
            </a:endParaRPr>
          </a:p>
          <a:p>
            <a:pPr lvl="1"/>
            <a:endParaRPr lang="sv-SE" dirty="0">
              <a:solidFill>
                <a:schemeClr val="tx1"/>
              </a:solidFill>
            </a:endParaRPr>
          </a:p>
          <a:p>
            <a:pPr lvl="1"/>
            <a:r>
              <a:rPr lang="sv-SE" dirty="0" err="1">
                <a:solidFill>
                  <a:schemeClr val="tx1"/>
                </a:solidFill>
              </a:rPr>
              <a:t>Fagdag</a:t>
            </a:r>
            <a:r>
              <a:rPr lang="sv-SE" dirty="0">
                <a:solidFill>
                  <a:schemeClr val="tx1"/>
                </a:solidFill>
              </a:rPr>
              <a:t> om brann, 28 oktober 2022</a:t>
            </a:r>
            <a:endParaRPr lang="sv-SE" noProof="0" dirty="0">
              <a:solidFill>
                <a:schemeClr val="tx1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308943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0AD4CBFA-1CC2-1EE8-EFBD-7C45123B0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636" y="3151615"/>
            <a:ext cx="4667234" cy="194806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3544" y="452582"/>
            <a:ext cx="7781637" cy="591520"/>
          </a:xfrm>
        </p:spPr>
        <p:txBody>
          <a:bodyPr anchor="t">
            <a:normAutofit fontScale="90000"/>
          </a:bodyPr>
          <a:lstStyle/>
          <a:p>
            <a:r>
              <a:rPr lang="en" sz="3200" dirty="0"/>
              <a:t>Er mobile vanntåkeanlegg et egnet tiltak? </a:t>
            </a:r>
            <a:endParaRPr lang="sv-SE" sz="3200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49F0C6-7B39-A84B-9380-AB229591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9746" y="4767264"/>
            <a:ext cx="28956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 noProof="0"/>
              <a:t>Fagdag DSB og DiBK 28.10.2022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882072" y="1188843"/>
            <a:ext cx="4664363" cy="34336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1200" dirty="0"/>
          </a:p>
          <a:p>
            <a:pPr marL="0" indent="0">
              <a:buNone/>
            </a:pPr>
            <a:endParaRPr lang="sv-SE" sz="1200" dirty="0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F8C31E44-D4AC-A29D-4A5A-3FAC9D396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10</a:t>
            </a:fld>
            <a:endParaRPr lang="sv-SE" noProof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172DECFC-54B8-06FE-0848-A40FD9C84D8A}"/>
              </a:ext>
            </a:extLst>
          </p:cNvPr>
          <p:cNvSpPr txBox="1"/>
          <p:nvPr/>
        </p:nvSpPr>
        <p:spPr>
          <a:xfrm>
            <a:off x="661169" y="1245705"/>
            <a:ext cx="393084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Ja, det er et egnet tiltak fordi: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Har aktivert ved brann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Redusert og slokket brannen tidlig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Redusert skadepotensialet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De har reddet liv og vil fortsette å gjøre det i fremtiden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Veldig fleksibelt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Tidlig aktivering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Bruk av vanntåke som slokkemiddel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866084C-8B57-1103-EFA6-46A1FDD86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636" y="855097"/>
            <a:ext cx="4664364" cy="233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7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D2472B4C-2282-579E-8752-3138795A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45" y="443947"/>
            <a:ext cx="7041925" cy="1066800"/>
          </a:xfrm>
        </p:spPr>
        <p:txBody>
          <a:bodyPr/>
          <a:lstStyle/>
          <a:p>
            <a:r>
              <a:rPr lang="nb-NO" dirty="0"/>
              <a:t>Hvem er mobile vanntåkeanlegg egnet for?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09EE40C-E1E4-4A7B-4A95-9E14896E7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Fagdag DSB og DiBK 28.10.2022</a:t>
            </a:r>
            <a:endParaRPr lang="sv-SE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C5888F3-55E2-5254-8D64-B9C769E7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11</a:t>
            </a:fld>
            <a:endParaRPr lang="sv-SE" noProof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3B930F0-6998-0042-612F-6A6D3DCD13E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53189" y="1109871"/>
            <a:ext cx="4868568" cy="3333750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Risikofaktorer:</a:t>
            </a:r>
          </a:p>
          <a:p>
            <a:pPr lvl="1"/>
            <a:r>
              <a:rPr lang="nb-NO" sz="1400" dirty="0"/>
              <a:t>Nedsatt fysisk funksjonsevne</a:t>
            </a:r>
          </a:p>
          <a:p>
            <a:pPr lvl="1"/>
            <a:r>
              <a:rPr lang="nb-NO" sz="1400" dirty="0"/>
              <a:t>Nedsatte kognitive evner </a:t>
            </a:r>
          </a:p>
          <a:p>
            <a:pPr lvl="1"/>
            <a:r>
              <a:rPr lang="nb-NO" sz="1400" dirty="0"/>
              <a:t>Rus- og alkoholproblemer </a:t>
            </a:r>
          </a:p>
          <a:p>
            <a:pPr lvl="1"/>
            <a:r>
              <a:rPr lang="nb-NO" sz="1400" dirty="0"/>
              <a:t>Røyking </a:t>
            </a:r>
          </a:p>
          <a:p>
            <a:pPr lvl="1"/>
            <a:r>
              <a:rPr lang="nb-NO" sz="1400" dirty="0"/>
              <a:t>Bor alene</a:t>
            </a:r>
          </a:p>
          <a:p>
            <a:pPr lvl="1"/>
            <a:endParaRPr lang="nb-NO" sz="1400" dirty="0"/>
          </a:p>
          <a:p>
            <a:r>
              <a:rPr lang="nb-NO" dirty="0"/>
              <a:t>Ikke egnet for :</a:t>
            </a:r>
          </a:p>
          <a:p>
            <a:pPr lvl="1"/>
            <a:r>
              <a:rPr lang="nb-NO" sz="1400" dirty="0"/>
              <a:t>Mobile personer </a:t>
            </a:r>
          </a:p>
          <a:p>
            <a:r>
              <a:rPr lang="nb-NO" dirty="0"/>
              <a:t>Frarådes for:</a:t>
            </a:r>
          </a:p>
          <a:p>
            <a:pPr lvl="1"/>
            <a:r>
              <a:rPr lang="nb-NO" sz="1400" dirty="0"/>
              <a:t>Personer med potensiale for sabotasje</a:t>
            </a:r>
          </a:p>
        </p:txBody>
      </p:sp>
      <p:pic>
        <p:nvPicPr>
          <p:cNvPr id="10" name="Grafikk 9" descr="Merke, avkryssing 1 med heldekkende fyll">
            <a:extLst>
              <a:ext uri="{FF2B5EF4-FFF2-40B4-BE49-F238E27FC236}">
                <a16:creationId xmlns:a16="http://schemas.microsoft.com/office/drawing/2014/main" id="{45195A33-79EA-BB3F-0BFC-FD8A8D89B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9056" y="1438172"/>
            <a:ext cx="914400" cy="914400"/>
          </a:xfrm>
          <a:prstGeom prst="rect">
            <a:avLst/>
          </a:prstGeom>
        </p:spPr>
      </p:pic>
      <p:pic>
        <p:nvPicPr>
          <p:cNvPr id="12" name="Grafikk 11" descr="Irriterende med heldekkende fyll">
            <a:extLst>
              <a:ext uri="{FF2B5EF4-FFF2-40B4-BE49-F238E27FC236}">
                <a16:creationId xmlns:a16="http://schemas.microsoft.com/office/drawing/2014/main" id="{F9AE1D3E-C5E9-CF19-4E58-FD95F1C3BB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19056" y="33313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4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16427235-3D61-292B-9C17-3BA0E1701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888" y="1366836"/>
            <a:ext cx="4086582" cy="2860607"/>
          </a:xfrm>
          <a:prstGeom prst="rect">
            <a:avLst/>
          </a:prstGeom>
          <a:noFill/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38AFEA38-C78A-A4AB-B415-2127C14FF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 sz="2500" dirty="0"/>
              <a:t>Andre erfaringer fra kommunene  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0870172-4A43-E036-B86B-8A49CF56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113" y="1295399"/>
            <a:ext cx="7112000" cy="3003479"/>
          </a:xfrm>
        </p:spPr>
        <p:txBody>
          <a:bodyPr wrap="square" anchor="ctr">
            <a:normAutofit fontScale="92500" lnSpcReduction="20000"/>
          </a:bodyPr>
          <a:lstStyle/>
          <a:p>
            <a:r>
              <a:rPr lang="nb-NO" sz="1700" dirty="0"/>
              <a:t>Store kommuner har mer suksess enn små </a:t>
            </a:r>
          </a:p>
          <a:p>
            <a:pPr marL="0" indent="0">
              <a:buNone/>
            </a:pPr>
            <a:endParaRPr lang="nb-NO" sz="2300" dirty="0"/>
          </a:p>
          <a:p>
            <a:r>
              <a:rPr lang="nb-NO" sz="1700" dirty="0"/>
              <a:t>Behov for tverrfaglig samarbeid </a:t>
            </a:r>
          </a:p>
          <a:p>
            <a:endParaRPr lang="nb-NO" sz="2300" dirty="0"/>
          </a:p>
          <a:p>
            <a:r>
              <a:rPr lang="nb-NO" sz="1700" dirty="0"/>
              <a:t>Faktorer som begrenser bruk </a:t>
            </a:r>
          </a:p>
          <a:p>
            <a:pPr lvl="1"/>
            <a:r>
              <a:rPr lang="nb-NO" sz="1500" dirty="0"/>
              <a:t>Dyr investering </a:t>
            </a:r>
          </a:p>
          <a:p>
            <a:pPr lvl="1"/>
            <a:r>
              <a:rPr lang="nb-NO" sz="1500" dirty="0"/>
              <a:t>Manglende statistisk vurderingsgrunnlag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FDE406B-FEDB-9DEE-D4BF-77A8BA07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sv-SE"/>
              <a:t>Fagdag DSB og DiBK 28.10.2022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1D388EC-6BEB-49B0-1554-04600513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66355A-084C-D24E-9AD2-7E4FC41EA627}" type="slidenum">
              <a:rPr lang="sv-SE" noProof="0" smtClean="0"/>
              <a:pPr>
                <a:spcAft>
                  <a:spcPts val="600"/>
                </a:spcAft>
              </a:pPr>
              <a:t>12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4139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" sz="3200" dirty="0"/>
              <a:t>Anbefalinger</a:t>
            </a:r>
            <a:r>
              <a:rPr lang="en" dirty="0"/>
              <a:t>  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559262"/>
            <a:ext cx="4341779" cy="2305050"/>
          </a:xfrm>
        </p:spPr>
        <p:txBody>
          <a:bodyPr>
            <a:noAutofit/>
          </a:bodyPr>
          <a:lstStyle/>
          <a:p>
            <a:r>
              <a:rPr lang="nb-NO" sz="1400" dirty="0"/>
              <a:t>Behov for en ny og oppdatert kost-nytte analyse</a:t>
            </a:r>
          </a:p>
          <a:p>
            <a:endParaRPr lang="nb-NO" sz="1400" dirty="0"/>
          </a:p>
          <a:p>
            <a:r>
              <a:rPr lang="nb-NO" sz="1400" dirty="0"/>
              <a:t>Behov for bedre statistisk vurderingsgrunnlag</a:t>
            </a:r>
          </a:p>
          <a:p>
            <a:pPr marL="0" indent="0">
              <a:buNone/>
            </a:pPr>
            <a:r>
              <a:rPr lang="nb-NO" sz="1400" dirty="0"/>
              <a:t> </a:t>
            </a:r>
          </a:p>
          <a:p>
            <a:r>
              <a:rPr lang="nb-NO" sz="1400" dirty="0"/>
              <a:t>Behov for en norsk teststandard </a:t>
            </a:r>
          </a:p>
          <a:p>
            <a:pPr lvl="1"/>
            <a:endParaRPr lang="nb-NO" sz="1400" dirty="0">
              <a:solidFill>
                <a:schemeClr val="bg1"/>
              </a:solidFill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49F0C6-7B39-A84B-9380-AB229591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 noProof="0"/>
              <a:t>Fagdag DSB og DiBK 28.10.2022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FC5CA00A-9F22-A651-428C-0AC7F5B82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13</a:t>
            </a:fld>
            <a:endParaRPr lang="sv-SE" noProof="0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44F4BB92-4BDD-2482-8ED5-80C0CD9D69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A1C9F87-DFF3-5D14-95D8-2750FFA3A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927" y="0"/>
            <a:ext cx="3333345" cy="5145405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9F3F14B0-9903-D930-F92F-0EF11BE8C416}"/>
              </a:ext>
            </a:extLst>
          </p:cNvPr>
          <p:cNvSpPr txBox="1"/>
          <p:nvPr/>
        </p:nvSpPr>
        <p:spPr>
          <a:xfrm>
            <a:off x="5800927" y="4893435"/>
            <a:ext cx="36758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https://www.regjeringen.no/no/dokumenter/nou-2012-4/id670699/</a:t>
            </a:r>
          </a:p>
        </p:txBody>
      </p:sp>
    </p:spTree>
    <p:extLst>
      <p:ext uri="{BB962C8B-B14F-4D97-AF65-F5344CB8AC3E}">
        <p14:creationId xmlns:p14="http://schemas.microsoft.com/office/powerpoint/2010/main" val="28169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236D60B8-48F2-BBF3-9D3C-E11BC728B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29841" cy="5163394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98294D9-AE83-4059-8CE0-034C42D39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511" y="689143"/>
            <a:ext cx="3048000" cy="1066800"/>
          </a:xfrm>
        </p:spPr>
        <p:txBody>
          <a:bodyPr/>
          <a:lstStyle/>
          <a:p>
            <a:r>
              <a:rPr lang="nb-NO" dirty="0"/>
              <a:t>Anbefaling 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EFD8D84-9F2D-65EF-0E9A-FB48AC8B8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5661" y="4793915"/>
            <a:ext cx="2895600" cy="273844"/>
          </a:xfrm>
        </p:spPr>
        <p:txBody>
          <a:bodyPr/>
          <a:lstStyle/>
          <a:p>
            <a:r>
              <a:rPr lang="sv-SE" noProof="0"/>
              <a:t>Fagdag DSB og DiBK 28.10.2022</a:t>
            </a:r>
            <a:endParaRPr lang="sv-SE" noProof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EA40E47-A1B0-22C5-76A0-4DBA75A98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14</a:t>
            </a:fld>
            <a:endParaRPr lang="sv-SE" noProof="0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6A2855A-0348-D060-3179-30DFCA194EB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027252" y="1513860"/>
            <a:ext cx="4572000" cy="2423875"/>
          </a:xfrm>
        </p:spPr>
        <p:txBody>
          <a:bodyPr/>
          <a:lstStyle/>
          <a:p>
            <a:r>
              <a:rPr lang="nb-NO" sz="1400" dirty="0"/>
              <a:t>Behov for tydelige retningslinjer fra DSB i form av en veileder for mobile vanntåkeanlegg</a:t>
            </a:r>
          </a:p>
          <a:p>
            <a:pPr lvl="1"/>
            <a:r>
              <a:rPr lang="nb-NO" sz="1400" dirty="0"/>
              <a:t>Vurdering av risikobildet</a:t>
            </a:r>
          </a:p>
          <a:p>
            <a:pPr lvl="1"/>
            <a:r>
              <a:rPr lang="nb-NO" sz="1400" dirty="0"/>
              <a:t>Retningslinjer for hvordan fagområder kan samarbeide </a:t>
            </a:r>
          </a:p>
          <a:p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3C96AED-ACAA-121E-9AAC-08121FB0AA2F}"/>
              </a:ext>
            </a:extLst>
          </p:cNvPr>
          <p:cNvSpPr txBox="1"/>
          <p:nvPr/>
        </p:nvSpPr>
        <p:spPr>
          <a:xfrm>
            <a:off x="223540" y="4904186"/>
            <a:ext cx="411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2"/>
                </a:solidFill>
              </a:rPr>
              <a:t>https://www.dsb.no/veiledere-handboker-og-informasjonsmateriell/</a:t>
            </a:r>
          </a:p>
        </p:txBody>
      </p:sp>
    </p:spTree>
    <p:extLst>
      <p:ext uri="{BB962C8B-B14F-4D97-AF65-F5344CB8AC3E}">
        <p14:creationId xmlns:p14="http://schemas.microsoft.com/office/powerpoint/2010/main" val="95732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B372B44D-C7C9-8E03-A4AA-D6106A1B4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1143000"/>
            <a:ext cx="7112000" cy="857250"/>
          </a:xfrm>
        </p:spPr>
        <p:txBody>
          <a:bodyPr anchor="t">
            <a:normAutofit/>
          </a:bodyPr>
          <a:lstStyle/>
          <a:p>
            <a:r>
              <a:rPr lang="nb-NO" sz="2500"/>
              <a:t> </a:t>
            </a:r>
          </a:p>
        </p:txBody>
      </p:sp>
      <p:graphicFrame>
        <p:nvGraphicFramePr>
          <p:cNvPr id="14" name="Content Placeholder 1">
            <a:extLst>
              <a:ext uri="{FF2B5EF4-FFF2-40B4-BE49-F238E27FC236}">
                <a16:creationId xmlns:a16="http://schemas.microsoft.com/office/drawing/2014/main" id="{BCFBEFD8-C750-DE33-5700-0507A6DD1B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195663"/>
              </p:ext>
            </p:extLst>
          </p:nvPr>
        </p:nvGraphicFramePr>
        <p:xfrm>
          <a:off x="1652360" y="1011233"/>
          <a:ext cx="5300621" cy="247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B0FDBF59-B639-0077-0ECE-88889F9552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051" y="68818"/>
            <a:ext cx="406845" cy="523203"/>
          </a:xfrm>
        </p:spPr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C132D9C1-C8D4-F6BB-E632-390B0505D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schemeClr val="tx1"/>
                </a:solidFill>
              </a:rPr>
              <a:t>Fagdag DSB og DiBK 28.10.2022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5F25F41-88B4-21F5-C469-D3D93BDE1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3" name="TekstSylinder 2">
            <a:hlinkClick r:id="rId8"/>
            <a:extLst>
              <a:ext uri="{FF2B5EF4-FFF2-40B4-BE49-F238E27FC236}">
                <a16:creationId xmlns:a16="http://schemas.microsoft.com/office/drawing/2014/main" id="{AFF58CB7-9B7D-3B0B-84B0-5E92592E296C}"/>
              </a:ext>
            </a:extLst>
          </p:cNvPr>
          <p:cNvSpPr txBox="1"/>
          <p:nvPr/>
        </p:nvSpPr>
        <p:spPr>
          <a:xfrm>
            <a:off x="709972" y="4028196"/>
            <a:ext cx="4339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Link </a:t>
            </a:r>
            <a:r>
              <a:rPr lang="en-GB" sz="1400" dirty="0" err="1">
                <a:solidFill>
                  <a:schemeClr val="bg1"/>
                </a:solidFill>
              </a:rPr>
              <a:t>til</a:t>
            </a:r>
            <a:r>
              <a:rPr lang="en-GB" sz="1400" dirty="0">
                <a:solidFill>
                  <a:schemeClr val="bg1"/>
                </a:solidFill>
              </a:rPr>
              <a:t> rapport </a:t>
            </a:r>
            <a:r>
              <a:rPr lang="en-GB" sz="1400" dirty="0" err="1">
                <a:solidFill>
                  <a:schemeClr val="bg1"/>
                </a:solidFill>
              </a:rPr>
              <a:t>som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snart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dirty="0" err="1">
                <a:solidFill>
                  <a:schemeClr val="bg1"/>
                </a:solidFill>
              </a:rPr>
              <a:t>kommer</a:t>
            </a:r>
            <a:r>
              <a:rPr lang="en-GB" sz="1400" dirty="0">
                <a:solidFill>
                  <a:schemeClr val="bg1"/>
                </a:solidFill>
              </a:rPr>
              <a:t>: https://risefr.no/publikasjoner </a:t>
            </a:r>
          </a:p>
        </p:txBody>
      </p:sp>
    </p:spTree>
    <p:extLst>
      <p:ext uri="{BB962C8B-B14F-4D97-AF65-F5344CB8AC3E}">
        <p14:creationId xmlns:p14="http://schemas.microsoft.com/office/powerpoint/2010/main" val="143141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_Lines_Yellow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327"/>
          <a:stretch/>
        </p:blipFill>
        <p:spPr>
          <a:xfrm>
            <a:off x="0" y="156735"/>
            <a:ext cx="9144000" cy="384078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16000" y="762000"/>
            <a:ext cx="3556000" cy="3543300"/>
          </a:xfrm>
        </p:spPr>
        <p:txBody>
          <a:bodyPr numCol="1" spcCol="762000"/>
          <a:lstStyle/>
          <a:p>
            <a:pPr algn="ctr"/>
            <a:r>
              <a:rPr lang="sv-SE" dirty="0"/>
              <a:t>Edvard Aamodt</a:t>
            </a:r>
          </a:p>
          <a:p>
            <a:pPr lvl="1" algn="ctr"/>
            <a:r>
              <a:rPr lang="sv-SE" dirty="0"/>
              <a:t>Edvard.aamodt@risefr.no</a:t>
            </a:r>
          </a:p>
          <a:p>
            <a:pPr lvl="1" algn="ctr"/>
            <a:r>
              <a:rPr lang="sv-SE" dirty="0"/>
              <a:t>@</a:t>
            </a:r>
          </a:p>
          <a:p>
            <a:pPr lvl="1" algn="ctr"/>
            <a:r>
              <a:rPr lang="sv-SE" dirty="0"/>
              <a:t>(+47) 95484172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A5BF8D15-F15D-4A82-8DAE-9179420EE91D}"/>
              </a:ext>
            </a:extLst>
          </p:cNvPr>
          <p:cNvSpPr txBox="1"/>
          <p:nvPr/>
        </p:nvSpPr>
        <p:spPr>
          <a:xfrm>
            <a:off x="1723091" y="838200"/>
            <a:ext cx="2721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/>
              <a:t>Takk</a:t>
            </a:r>
            <a:r>
              <a:rPr lang="en-GB" sz="3200" dirty="0"/>
              <a:t> for meg! </a:t>
            </a:r>
          </a:p>
        </p:txBody>
      </p:sp>
      <p:pic>
        <p:nvPicPr>
          <p:cNvPr id="8" name="Bilde 7" descr="Et bilde som inneholder person, mann, svart, poserer&#10;&#10;Automatisk generert beskrivelse">
            <a:extLst>
              <a:ext uri="{FF2B5EF4-FFF2-40B4-BE49-F238E27FC236}">
                <a16:creationId xmlns:a16="http://schemas.microsoft.com/office/drawing/2014/main" id="{894D8DC3-C003-EE57-A0E1-D872AAADB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684312"/>
            <a:ext cx="2498435" cy="24984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408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41A24-C5D1-1C3F-B7F3-B946F1426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solidFill>
                  <a:schemeClr val="bg1"/>
                </a:solidFill>
              </a:rPr>
              <a:t>Agenda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38A5C-0146-1450-B270-C1B602E76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 err="1"/>
              <a:t>Prosjektets</a:t>
            </a:r>
            <a:r>
              <a:rPr lang="sv-SE" dirty="0"/>
              <a:t> mål </a:t>
            </a:r>
          </a:p>
          <a:p>
            <a:r>
              <a:rPr lang="sv-SE" dirty="0"/>
              <a:t>Metoder </a:t>
            </a:r>
          </a:p>
          <a:p>
            <a:r>
              <a:rPr lang="sv-SE" dirty="0"/>
              <a:t>Mobile </a:t>
            </a:r>
            <a:r>
              <a:rPr lang="sv-SE" dirty="0" err="1"/>
              <a:t>vanntåkeanlegg</a:t>
            </a:r>
            <a:r>
              <a:rPr lang="sv-SE" dirty="0"/>
              <a:t> </a:t>
            </a:r>
          </a:p>
          <a:p>
            <a:r>
              <a:rPr lang="sv-SE" dirty="0" err="1"/>
              <a:t>Risikofaktorer</a:t>
            </a:r>
            <a:r>
              <a:rPr lang="sv-SE" dirty="0"/>
              <a:t> </a:t>
            </a:r>
          </a:p>
          <a:p>
            <a:r>
              <a:rPr lang="sv-SE" dirty="0" err="1"/>
              <a:t>Funn</a:t>
            </a:r>
            <a:r>
              <a:rPr lang="sv-SE" dirty="0"/>
              <a:t> </a:t>
            </a:r>
          </a:p>
          <a:p>
            <a:r>
              <a:rPr lang="sv-SE" dirty="0" err="1"/>
              <a:t>Anbefalinger</a:t>
            </a:r>
            <a:r>
              <a:rPr lang="sv-SE" dirty="0"/>
              <a:t> </a:t>
            </a:r>
          </a:p>
          <a:p>
            <a:r>
              <a:rPr lang="sv-SE" dirty="0" err="1"/>
              <a:t>Konklusjoner</a:t>
            </a:r>
            <a:r>
              <a:rPr lang="sv-SE" dirty="0"/>
              <a:t> </a:t>
            </a:r>
          </a:p>
          <a:p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4DAE4A-709C-44C4-EB96-8B46E752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Fagdag DSB og DiBK 28.10.2022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FBE5C-8642-66DD-3BD4-25B1A3D17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54133DC-9FD9-D6D7-CB90-87FB5481405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7" name="Grafikk 4" descr="Skriveplate avkrysset kontur">
            <a:extLst>
              <a:ext uri="{FF2B5EF4-FFF2-40B4-BE49-F238E27FC236}">
                <a16:creationId xmlns:a16="http://schemas.microsoft.com/office/drawing/2014/main" id="{75B09DF1-B867-CC6C-67BE-68D7B6908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1077" y="845394"/>
            <a:ext cx="3071092" cy="30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8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E158-EA81-755F-5C99-29C42FC1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Bakgrunn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EA5E1-8F1B-4233-FAA0-6214841D7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828800"/>
            <a:ext cx="3423093" cy="247650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Flere eldre i Norge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Flere boende hjemme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Økende antall sårbare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Mobile vanntåkeanlegg er lovende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Hvordan har arbeidet med mobile vanntåkeanlegg gått?</a:t>
            </a:r>
          </a:p>
          <a:p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4D153-8841-269F-22FF-91D04DE3E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Fagdag DSB og DiBK 28.10.2022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E8D3DE-19D9-73FB-F323-056C1CA8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3</a:t>
            </a:fld>
            <a:endParaRPr lang="sv-SE" noProof="0"/>
          </a:p>
        </p:txBody>
      </p:sp>
      <p:pic>
        <p:nvPicPr>
          <p:cNvPr id="6" name="Plassholder for bilde 12" descr="Et bilde som inneholder tekst, innendørs, hylle, bok&#10;&#10;Automatisk generert beskrivelse">
            <a:extLst>
              <a:ext uri="{FF2B5EF4-FFF2-40B4-BE49-F238E27FC236}">
                <a16:creationId xmlns:a16="http://schemas.microsoft.com/office/drawing/2014/main" id="{EA9A8A51-D328-DE3F-4DAE-8168C6EE30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404" b="8404"/>
          <a:stretch>
            <a:fillRect/>
          </a:stretch>
        </p:blipFill>
        <p:spPr>
          <a:xfrm>
            <a:off x="4489450" y="0"/>
            <a:ext cx="4654550" cy="5143500"/>
          </a:xfrm>
          <a:prstGeom prst="rect">
            <a:avLst/>
          </a:prstGeom>
        </p:spPr>
      </p:pic>
      <p:sp>
        <p:nvSpPr>
          <p:cNvPr id="7" name="TekstSylinder 16">
            <a:extLst>
              <a:ext uri="{FF2B5EF4-FFF2-40B4-BE49-F238E27FC236}">
                <a16:creationId xmlns:a16="http://schemas.microsoft.com/office/drawing/2014/main" id="{52BF36BE-19A3-C6D7-20CF-5FA1768AFA5A}"/>
              </a:ext>
            </a:extLst>
          </p:cNvPr>
          <p:cNvSpPr txBox="1"/>
          <p:nvPr/>
        </p:nvSpPr>
        <p:spPr>
          <a:xfrm>
            <a:off x="4489450" y="7219"/>
            <a:ext cx="16827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" dirty="0"/>
              <a:t>Foto: FIRESAFE AS, brukt med tillatelse</a:t>
            </a:r>
          </a:p>
        </p:txBody>
      </p:sp>
    </p:spTree>
    <p:extLst>
      <p:ext uri="{BB962C8B-B14F-4D97-AF65-F5344CB8AC3E}">
        <p14:creationId xmlns:p14="http://schemas.microsoft.com/office/powerpoint/2010/main" val="222672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621196-1088-4701-A384-0D91762AD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762000"/>
            <a:ext cx="7112000" cy="528918"/>
          </a:xfrm>
        </p:spPr>
        <p:txBody>
          <a:bodyPr/>
          <a:lstStyle/>
          <a:p>
            <a:r>
              <a:rPr lang="nb-NO" dirty="0"/>
              <a:t>Mål med prosjektet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4533FCF-E43D-4CDB-8E8E-B31788BCB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566723"/>
            <a:ext cx="7112000" cy="2924735"/>
          </a:xfrm>
        </p:spPr>
        <p:txBody>
          <a:bodyPr>
            <a:normAutofit/>
          </a:bodyPr>
          <a:lstStyle/>
          <a:p>
            <a:r>
              <a:rPr lang="nb-NO" sz="1400" dirty="0"/>
              <a:t>Kartlegge erfaringer med mobile vanntåkeanlegg installert i boliger i Norge</a:t>
            </a:r>
          </a:p>
          <a:p>
            <a:pPr lvl="1"/>
            <a:r>
              <a:rPr lang="nb-NO" sz="1100" dirty="0"/>
              <a:t>Har personer med anlegg opplevd brann hjemme?</a:t>
            </a:r>
          </a:p>
          <a:p>
            <a:pPr lvl="1"/>
            <a:r>
              <a:rPr lang="nb-NO" sz="1100" dirty="0"/>
              <a:t> Har anleggene fungert? </a:t>
            </a:r>
          </a:p>
          <a:p>
            <a:pPr lvl="1"/>
            <a:r>
              <a:rPr lang="nb-NO" sz="1100" dirty="0"/>
              <a:t>Er dette egnet tiltak for personer med risikofaktorer? </a:t>
            </a:r>
          </a:p>
          <a:p>
            <a:r>
              <a:rPr lang="nb-NO" sz="1200" dirty="0"/>
              <a:t>Utbredelse og generell beskrivelse  </a:t>
            </a:r>
          </a:p>
          <a:p>
            <a:r>
              <a:rPr lang="nb-NO" sz="1200" dirty="0"/>
              <a:t>Hvilke risikofaktorer indikerer at mobile vanntåkeanlegg er hensiktsmessig </a:t>
            </a:r>
          </a:p>
          <a:p>
            <a:r>
              <a:rPr lang="nb-NO" sz="1200" dirty="0"/>
              <a:t>Hvem bestemmer hvem som får slike anlegg installert? </a:t>
            </a:r>
          </a:p>
          <a:p>
            <a:endParaRPr lang="nb-NO" sz="1400" dirty="0"/>
          </a:p>
          <a:p>
            <a:endParaRPr lang="nb-NO" sz="1400" dirty="0"/>
          </a:p>
          <a:p>
            <a:pPr marL="457200" lvl="1" indent="0">
              <a:buNone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C18404B-FAA2-486A-A7EC-AC2C6F621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Fagdag DSB og DiBK 28.10.2022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A4387EF-36CE-1292-D44D-F6F5FA04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4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79222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707CE3BC-794F-8CBD-DEA2-0232619A0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7" y="854845"/>
            <a:ext cx="5563110" cy="36183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400" dirty="0">
                <a:latin typeface="Lato" panose="020F0502020204030203" pitchFamily="34" charset="0"/>
              </a:rPr>
              <a:t>Litteraturstudie: </a:t>
            </a:r>
          </a:p>
          <a:p>
            <a:pPr lvl="1"/>
            <a:r>
              <a:rPr lang="nb-NO" sz="1200" dirty="0">
                <a:latin typeface="Lato" panose="020F0502020204030203" pitchFamily="34" charset="0"/>
              </a:rPr>
              <a:t>Mobile vanntåkeanlegg og installasjon </a:t>
            </a:r>
          </a:p>
          <a:p>
            <a:pPr lvl="1"/>
            <a:r>
              <a:rPr lang="nb-NO" sz="1200" dirty="0">
                <a:latin typeface="Lato" panose="020F0502020204030203" pitchFamily="34" charset="0"/>
              </a:rPr>
              <a:t>Risikofaktorer hos personer</a:t>
            </a:r>
          </a:p>
          <a:p>
            <a:pPr marL="0" indent="0">
              <a:buNone/>
            </a:pPr>
            <a:r>
              <a:rPr lang="nb-NO" sz="1400" dirty="0">
                <a:latin typeface="Lato" panose="020F0502020204030203" pitchFamily="34" charset="0"/>
              </a:rPr>
              <a:t>Spørreundersøkelse: </a:t>
            </a:r>
          </a:p>
          <a:p>
            <a:pPr lvl="1"/>
            <a:r>
              <a:rPr lang="nb-NO" sz="1200" dirty="0">
                <a:latin typeface="Lato" panose="020F0502020204030203" pitchFamily="34" charset="0"/>
              </a:rPr>
              <a:t>40 norske kommuner </a:t>
            </a:r>
          </a:p>
          <a:p>
            <a:pPr lvl="1"/>
            <a:r>
              <a:rPr lang="nb-NO" sz="1200" dirty="0">
                <a:latin typeface="Lato" panose="020F0502020204030203" pitchFamily="34" charset="0"/>
              </a:rPr>
              <a:t>Små og store kommuner </a:t>
            </a:r>
          </a:p>
          <a:p>
            <a:pPr marL="0" indent="0">
              <a:buNone/>
            </a:pPr>
            <a:r>
              <a:rPr lang="nb-NO" sz="1400" dirty="0">
                <a:latin typeface="Lato" panose="020F0502020204030203" pitchFamily="34" charset="0"/>
              </a:rPr>
              <a:t>Intervjuer: </a:t>
            </a:r>
          </a:p>
          <a:p>
            <a:pPr lvl="1"/>
            <a:r>
              <a:rPr lang="nb-NO" sz="1200" dirty="0">
                <a:latin typeface="Lato" panose="020F0502020204030203" pitchFamily="34" charset="0"/>
              </a:rPr>
              <a:t>6 aktører som har jobbet med mobile vanntåkeanlegg </a:t>
            </a:r>
          </a:p>
          <a:p>
            <a:pPr lvl="1"/>
            <a:r>
              <a:rPr lang="nb-NO" sz="1200" dirty="0">
                <a:latin typeface="Lato" panose="020F0502020204030203" pitchFamily="34" charset="0"/>
              </a:rPr>
              <a:t>Små og store kommuner </a:t>
            </a:r>
          </a:p>
          <a:p>
            <a:pPr marL="0" indent="0">
              <a:buNone/>
            </a:pPr>
            <a:endParaRPr lang="nb-NO" sz="1800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F1469FE4-1404-387B-60C7-859021AA5F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37A0AD30-268F-CB10-E0BA-ECA9DE8E1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dirty="0">
                <a:solidFill>
                  <a:schemeClr val="tx1"/>
                </a:solidFill>
                <a:latin typeface="Code Pro Bold" panose="00000500000000000000" pitchFamily="2" charset="0"/>
              </a:rPr>
              <a:t>Metoder</a:t>
            </a:r>
            <a:r>
              <a:rPr lang="nb-NO" sz="2400" dirty="0">
                <a:solidFill>
                  <a:schemeClr val="tx1"/>
                </a:solidFill>
                <a:latin typeface="Code Pro Bold" panose="00000500000000000000" pitchFamily="2" charset="0"/>
              </a:rPr>
              <a:t> </a:t>
            </a:r>
          </a:p>
        </p:txBody>
      </p:sp>
      <p:pic>
        <p:nvPicPr>
          <p:cNvPr id="7" name="Grafikk 6" descr="Sirkler med piler med heldekkende fyll">
            <a:extLst>
              <a:ext uri="{FF2B5EF4-FFF2-40B4-BE49-F238E27FC236}">
                <a16:creationId xmlns:a16="http://schemas.microsoft.com/office/drawing/2014/main" id="{BA86CAC4-3AFD-A1DB-382B-CA6548B45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37673" y="1062990"/>
            <a:ext cx="3017520" cy="3017520"/>
          </a:xfrm>
          <a:prstGeom prst="rect">
            <a:avLst/>
          </a:prstGeom>
        </p:spPr>
      </p:pic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1E82FAC-6C72-1043-E78B-CE9602FE3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8A1AD55B-88E9-765B-47D6-0FD12DDA1D69}"/>
              </a:ext>
            </a:extLst>
          </p:cNvPr>
          <p:cNvSpPr txBox="1">
            <a:spLocks/>
          </p:cNvSpPr>
          <p:nvPr/>
        </p:nvSpPr>
        <p:spPr>
          <a:xfrm>
            <a:off x="849746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rgbClr val="000000"/>
                </a:solidFill>
                <a:latin typeface="Roboto Mono"/>
                <a:ea typeface="Roboto Mono" pitchFamily="2" charset="0"/>
                <a:cs typeface="Roboto Mono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err="1"/>
              <a:t>Fagdag</a:t>
            </a:r>
            <a:r>
              <a:rPr lang="sv-SE" dirty="0"/>
              <a:t> DSB </a:t>
            </a:r>
            <a:r>
              <a:rPr lang="sv-SE" dirty="0" err="1"/>
              <a:t>og</a:t>
            </a:r>
            <a:r>
              <a:rPr lang="sv-SE" dirty="0"/>
              <a:t> DiBK 28.10.2022</a:t>
            </a:r>
          </a:p>
        </p:txBody>
      </p:sp>
    </p:spTree>
    <p:extLst>
      <p:ext uri="{BB962C8B-B14F-4D97-AF65-F5344CB8AC3E}">
        <p14:creationId xmlns:p14="http://schemas.microsoft.com/office/powerpoint/2010/main" val="3097973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49F0C6-7B39-A84B-9380-AB229591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9746" y="4767264"/>
            <a:ext cx="2895600" cy="273844"/>
          </a:xfrm>
        </p:spPr>
        <p:txBody>
          <a:bodyPr/>
          <a:lstStyle/>
          <a:p>
            <a:r>
              <a:rPr lang="sv-SE" noProof="0"/>
              <a:t>Fagdag DSB og DiBK 28.10.2022</a:t>
            </a:r>
            <a:endParaRPr lang="sv-SE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9746" y="583283"/>
            <a:ext cx="7112000" cy="628650"/>
          </a:xfrm>
        </p:spPr>
        <p:txBody>
          <a:bodyPr>
            <a:normAutofit/>
          </a:bodyPr>
          <a:lstStyle/>
          <a:p>
            <a:r>
              <a:rPr lang="en" sz="2900" dirty="0"/>
              <a:t>Mobile </a:t>
            </a:r>
            <a:r>
              <a:rPr lang="en" dirty="0"/>
              <a:t>vanntåkeanlegg</a:t>
            </a:r>
            <a:r>
              <a:rPr lang="en" sz="2900" dirty="0"/>
              <a:t>  </a:t>
            </a:r>
            <a:endParaRPr lang="sv-SE" sz="29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9746" y="1481803"/>
            <a:ext cx="5708072" cy="2764090"/>
          </a:xfrm>
        </p:spPr>
        <p:txBody>
          <a:bodyPr>
            <a:normAutofit/>
          </a:bodyPr>
          <a:lstStyle/>
          <a:p>
            <a:r>
              <a:rPr lang="nb-NO" dirty="0"/>
              <a:t>Vanntank som rommer 100 til 200 liter vann</a:t>
            </a:r>
          </a:p>
          <a:p>
            <a:r>
              <a:rPr lang="nb-NO" dirty="0"/>
              <a:t>Dyse som produserer vanntåke </a:t>
            </a:r>
          </a:p>
          <a:p>
            <a:pPr lvl="1"/>
            <a:r>
              <a:rPr lang="nb-NO" dirty="0"/>
              <a:t>Dekker et begrenset område </a:t>
            </a:r>
          </a:p>
          <a:p>
            <a:pPr lvl="1"/>
            <a:r>
              <a:rPr lang="nb-NO" dirty="0"/>
              <a:t>Vanntåke er fordelaktig </a:t>
            </a:r>
          </a:p>
          <a:p>
            <a:r>
              <a:rPr lang="nb-NO" dirty="0"/>
              <a:t>Tilknyttet egen detektor eller flere </a:t>
            </a:r>
          </a:p>
          <a:p>
            <a:r>
              <a:rPr lang="nb-NO" dirty="0"/>
              <a:t>Strømforsyning fra strømnettet, men eget batteri 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C75C3011-4554-3035-F2CD-F540B9D1E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6</a:t>
            </a:fld>
            <a:endParaRPr lang="sv-SE" noProof="0"/>
          </a:p>
        </p:txBody>
      </p:sp>
      <p:pic>
        <p:nvPicPr>
          <p:cNvPr id="8" name="Bilde 7" descr="Et bilde som inneholder innendørs, gulv, vegg&#10;&#10;Automatisk generert beskrivelse">
            <a:extLst>
              <a:ext uri="{FF2B5EF4-FFF2-40B4-BE49-F238E27FC236}">
                <a16:creationId xmlns:a16="http://schemas.microsoft.com/office/drawing/2014/main" id="{9742DB9D-E805-F2B4-CC1B-FDB37D138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-1"/>
            <a:ext cx="2827105" cy="5138853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A34DE902-5A86-2C5B-5732-F9B9873CF660}"/>
              </a:ext>
            </a:extLst>
          </p:cNvPr>
          <p:cNvSpPr txBox="1"/>
          <p:nvPr/>
        </p:nvSpPr>
        <p:spPr>
          <a:xfrm>
            <a:off x="7722912" y="-1"/>
            <a:ext cx="15322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" dirty="0"/>
              <a:t>Foto: FIRESAFE AS, brukt med tillatelse</a:t>
            </a:r>
          </a:p>
        </p:txBody>
      </p:sp>
    </p:spTree>
    <p:extLst>
      <p:ext uri="{BB962C8B-B14F-4D97-AF65-F5344CB8AC3E}">
        <p14:creationId xmlns:p14="http://schemas.microsoft.com/office/powerpoint/2010/main" val="79931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C75C3011-4554-3035-F2CD-F540B9D1E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7</a:t>
            </a:fld>
            <a:endParaRPr lang="sv-SE" noProof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49F0C6-7B39-A84B-9380-AB229591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9746" y="4767264"/>
            <a:ext cx="2895600" cy="273844"/>
          </a:xfrm>
        </p:spPr>
        <p:txBody>
          <a:bodyPr/>
          <a:lstStyle/>
          <a:p>
            <a:r>
              <a:rPr lang="sv-SE" noProof="0"/>
              <a:t>Fagdag DSB og DiBK 28.10.2022</a:t>
            </a:r>
            <a:endParaRPr lang="sv-SE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5514" y="583283"/>
            <a:ext cx="7112000" cy="628650"/>
          </a:xfrm>
        </p:spPr>
        <p:txBody>
          <a:bodyPr>
            <a:normAutofit/>
          </a:bodyPr>
          <a:lstStyle/>
          <a:p>
            <a:r>
              <a:rPr lang="en" sz="2900" dirty="0"/>
              <a:t>Mobile </a:t>
            </a:r>
            <a:r>
              <a:rPr lang="en" dirty="0"/>
              <a:t>vanntåkeanlegg</a:t>
            </a:r>
            <a:r>
              <a:rPr lang="en" sz="2900" dirty="0"/>
              <a:t>  </a:t>
            </a:r>
            <a:endParaRPr lang="sv-SE" sz="29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5514" y="2190211"/>
            <a:ext cx="3630174" cy="2764090"/>
          </a:xfrm>
        </p:spPr>
        <p:txBody>
          <a:bodyPr>
            <a:normAutofit/>
          </a:bodyPr>
          <a:lstStyle/>
          <a:p>
            <a:r>
              <a:rPr lang="nb-NO" dirty="0"/>
              <a:t>Mulighet for en ekstern dyse </a:t>
            </a:r>
          </a:p>
          <a:p>
            <a:r>
              <a:rPr lang="nb-NO" dirty="0"/>
              <a:t>Muligheter for å viderekobling av alarm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EBD1F3F-DA0A-8CC2-AD60-A5B647742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202" y="1047143"/>
            <a:ext cx="5114781" cy="4091824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2FFE7A2-00E0-DCC0-BC4D-2643AD639991}"/>
              </a:ext>
            </a:extLst>
          </p:cNvPr>
          <p:cNvSpPr txBox="1"/>
          <p:nvPr/>
        </p:nvSpPr>
        <p:spPr>
          <a:xfrm>
            <a:off x="7696755" y="4954301"/>
            <a:ext cx="15322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" dirty="0"/>
              <a:t>Foto: FIRESAFE AS, brukt med tillatelse</a:t>
            </a:r>
          </a:p>
        </p:txBody>
      </p:sp>
    </p:spTree>
    <p:extLst>
      <p:ext uri="{BB962C8B-B14F-4D97-AF65-F5344CB8AC3E}">
        <p14:creationId xmlns:p14="http://schemas.microsoft.com/office/powerpoint/2010/main" val="7821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Risikofaktorer</a:t>
            </a:r>
            <a:endParaRPr lang="sv-SE" sz="29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16000" y="1343891"/>
            <a:ext cx="5260110" cy="3098800"/>
          </a:xfrm>
        </p:spPr>
        <p:txBody>
          <a:bodyPr>
            <a:normAutofit lnSpcReduction="10000"/>
          </a:bodyPr>
          <a:lstStyle/>
          <a:p>
            <a:r>
              <a:rPr lang="nb-NO" dirty="0"/>
              <a:t>Nedsatt fysisk funksjonsevne </a:t>
            </a:r>
          </a:p>
          <a:p>
            <a:pPr lvl="1"/>
            <a:r>
              <a:rPr lang="nb-NO" sz="1300" dirty="0"/>
              <a:t>Nedsatt hørsel og syn og mobilitet </a:t>
            </a:r>
          </a:p>
          <a:p>
            <a:r>
              <a:rPr lang="nb-NO" dirty="0"/>
              <a:t>Nedsatte kognitive funksjoner </a:t>
            </a:r>
          </a:p>
          <a:p>
            <a:pPr lvl="1"/>
            <a:r>
              <a:rPr lang="nb-NO" sz="1300" dirty="0"/>
              <a:t>Sanseoppfattelse, oppmerksomhet, hukommelse og logiske evner</a:t>
            </a:r>
          </a:p>
          <a:p>
            <a:pPr lvl="1"/>
            <a:r>
              <a:rPr lang="nb-NO" sz="1300" dirty="0"/>
              <a:t>Rus- og alkoholutfordringer</a:t>
            </a:r>
          </a:p>
          <a:p>
            <a:r>
              <a:rPr lang="nb-NO" dirty="0"/>
              <a:t>Fysiske og sosiale omgivelser </a:t>
            </a:r>
          </a:p>
          <a:p>
            <a:pPr lvl="1"/>
            <a:r>
              <a:rPr lang="nb-NO" sz="1300" dirty="0"/>
              <a:t>Bor alene, ukontrollert samlebehov</a:t>
            </a:r>
          </a:p>
          <a:p>
            <a:r>
              <a:rPr lang="nb-NO" dirty="0"/>
              <a:t>Andre faktorer </a:t>
            </a:r>
          </a:p>
          <a:p>
            <a:pPr lvl="1"/>
            <a:r>
              <a:rPr lang="nb-NO" sz="1300" dirty="0"/>
              <a:t>Røyking og høy alder </a:t>
            </a:r>
          </a:p>
          <a:p>
            <a:endParaRPr lang="sv-SE" dirty="0"/>
          </a:p>
          <a:p>
            <a:pPr lvl="1"/>
            <a:endParaRPr lang="sv-SE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49F0C6-7B39-A84B-9380-AB229591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9746" y="4767264"/>
            <a:ext cx="2895600" cy="273844"/>
          </a:xfrm>
        </p:spPr>
        <p:txBody>
          <a:bodyPr/>
          <a:lstStyle/>
          <a:p>
            <a:r>
              <a:rPr lang="sv-SE" noProof="0"/>
              <a:t>Fagdag DSB og DiBK 28.10.2022</a:t>
            </a:r>
            <a:endParaRPr lang="sv-SE" noProof="0" dirty="0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CEAF9966-B46B-1C20-DD04-E92D6A76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8</a:t>
            </a:fld>
            <a:endParaRPr lang="sv-SE" noProof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C9F292E-865F-314A-B71D-D5CBF317C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523" y="609600"/>
            <a:ext cx="2528185" cy="3546764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E54DFB5-D4AC-442E-D16F-113A4A49B383}"/>
              </a:ext>
            </a:extLst>
          </p:cNvPr>
          <p:cNvSpPr txBox="1"/>
          <p:nvPr/>
        </p:nvSpPr>
        <p:spPr>
          <a:xfrm>
            <a:off x="6608619" y="4118355"/>
            <a:ext cx="2225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https://risefr.no/publikasjoner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9354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D9ECD4-853A-4F5B-E789-16DE1342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673892"/>
            <a:ext cx="4241800" cy="857250"/>
          </a:xfrm>
        </p:spPr>
        <p:txBody>
          <a:bodyPr>
            <a:normAutofit fontScale="90000"/>
          </a:bodyPr>
          <a:lstStyle/>
          <a:p>
            <a:r>
              <a:rPr lang="nb-NO" dirty="0"/>
              <a:t>Historier om aktivering 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B003B3D-74B2-EE41-7241-BC922B4C1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Fagdag DSB og DiBK 28.10.2022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226C643-8962-6CBB-DC28-85337BF1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9</a:t>
            </a:fld>
            <a:endParaRPr lang="sv-SE" noProof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1159175-8C45-4A2C-EEF7-23305534C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835" y="673892"/>
            <a:ext cx="3520983" cy="84407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AD0CD390-B656-FE79-E4F7-E81C44B2A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836" y="1517965"/>
            <a:ext cx="3520982" cy="325870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8644180A-75DF-0859-D0D1-AD7386FFD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58" y="1517964"/>
            <a:ext cx="3801850" cy="2855415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10771FE2-CC67-346A-9BC5-D07447F2A3B2}"/>
              </a:ext>
            </a:extLst>
          </p:cNvPr>
          <p:cNvSpPr txBox="1"/>
          <p:nvPr/>
        </p:nvSpPr>
        <p:spPr>
          <a:xfrm>
            <a:off x="641158" y="4373379"/>
            <a:ext cx="34370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Skjermdump fra magasinet Brann og Sikkerhet utgave 1. 2011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75FD5DE5-1D23-FA1A-A8D6-601769CEFFFA}"/>
              </a:ext>
            </a:extLst>
          </p:cNvPr>
          <p:cNvSpPr txBox="1"/>
          <p:nvPr/>
        </p:nvSpPr>
        <p:spPr>
          <a:xfrm>
            <a:off x="5398656" y="4810276"/>
            <a:ext cx="34370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Skjermdump fra </a:t>
            </a:r>
            <a:r>
              <a:rPr lang="nb-NO" sz="900" dirty="0">
                <a:hlinkClick r:id="rId6"/>
              </a:rPr>
              <a:t>www.tb.no</a:t>
            </a:r>
            <a:r>
              <a:rPr lang="nb-NO" sz="900" dirty="0"/>
              <a:t>,  11. april 2022 </a:t>
            </a:r>
          </a:p>
        </p:txBody>
      </p:sp>
    </p:spTree>
    <p:extLst>
      <p:ext uri="{BB962C8B-B14F-4D97-AF65-F5344CB8AC3E}">
        <p14:creationId xmlns:p14="http://schemas.microsoft.com/office/powerpoint/2010/main" val="18608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ISE">
  <a:themeElements>
    <a:clrScheme name="RISE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8B94"/>
      </a:accent1>
      <a:accent2>
        <a:srgbClr val="DF2351"/>
      </a:accent2>
      <a:accent3>
        <a:srgbClr val="FFE200"/>
      </a:accent3>
      <a:accent4>
        <a:srgbClr val="E6F2EC"/>
      </a:accent4>
      <a:accent5>
        <a:srgbClr val="FBE2D8"/>
      </a:accent5>
      <a:accent6>
        <a:srgbClr val="FFF5D4"/>
      </a:accent6>
      <a:hlink>
        <a:srgbClr val="000000"/>
      </a:hlink>
      <a:folHlink>
        <a:srgbClr val="000000"/>
      </a:folHlink>
    </a:clrScheme>
    <a:fontScheme name="RISE">
      <a:majorFont>
        <a:latin typeface="Code Pro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Lato Regular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 Generell [NO] v7 - Copy" id="{A848B7FD-0D75-4049-880B-DEC1954FE559}" vid="{EF476D6B-2B77-4C64-93C9-71DB3200B5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a3c102-990f-484f-81fb-83f8bf509c83" xsi:nil="true"/>
    <lcf76f155ced4ddcb4097134ff3c332f xmlns="2f29908f-7ecf-4107-8e82-8cf3c73c262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025CAAB3E97C4CA78AA3DB5675E5EC" ma:contentTypeVersion="16" ma:contentTypeDescription="Opprett et nytt dokument." ma:contentTypeScope="" ma:versionID="ccf50e71e04aa72aba249de7083e017e">
  <xsd:schema xmlns:xsd="http://www.w3.org/2001/XMLSchema" xmlns:xs="http://www.w3.org/2001/XMLSchema" xmlns:p="http://schemas.microsoft.com/office/2006/metadata/properties" xmlns:ns2="2f29908f-7ecf-4107-8e82-8cf3c73c2624" xmlns:ns3="8ca3c102-990f-484f-81fb-83f8bf509c83" targetNamespace="http://schemas.microsoft.com/office/2006/metadata/properties" ma:root="true" ma:fieldsID="4088e8b4dd757a2faf0bab3db3b7f90a" ns2:_="" ns3:_="">
    <xsd:import namespace="2f29908f-7ecf-4107-8e82-8cf3c73c2624"/>
    <xsd:import namespace="8ca3c102-990f-484f-81fb-83f8bf509c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9908f-7ecf-4107-8e82-8cf3c73c26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0ce0dab0-675e-4e26-a66d-4a4c4802cb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a3c102-990f-484f-81fb-83f8bf509c8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d01b99b-56e6-4699-88f8-f7f93e6d7f12}" ma:internalName="TaxCatchAll" ma:showField="CatchAllData" ma:web="8ca3c102-990f-484f-81fb-83f8bf509c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8" ma:displayName="Redigerer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dcmitype/"/>
    <ds:schemaRef ds:uri="48bf5a78-e357-47de-8b5d-f85b0ac68f40"/>
    <ds:schemaRef ds:uri="d747f885-542b-4676-9d6e-753902a6f68f"/>
    <ds:schemaRef ds:uri="8ca3c102-990f-484f-81fb-83f8bf509c83"/>
    <ds:schemaRef ds:uri="2f29908f-7ecf-4107-8e82-8cf3c73c2624"/>
  </ds:schemaRefs>
</ds:datastoreItem>
</file>

<file path=customXml/itemProps3.xml><?xml version="1.0" encoding="utf-8"?>
<ds:datastoreItem xmlns:ds="http://schemas.openxmlformats.org/officeDocument/2006/customXml" ds:itemID="{5A7BBC01-7CD3-4006-A34A-1F24DDE6DA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29908f-7ecf-4107-8e82-8cf3c73c2624"/>
    <ds:schemaRef ds:uri="8ca3c102-990f-484f-81fb-83f8bf509c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 Generell [NO] v8</Template>
  <TotalTime>285</TotalTime>
  <Words>2110</Words>
  <Application>Microsoft Office PowerPoint</Application>
  <PresentationFormat>Skjermfremvisning (16:9)</PresentationFormat>
  <Paragraphs>274</Paragraphs>
  <Slides>16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4" baseType="lpstr">
      <vt:lpstr>Arial</vt:lpstr>
      <vt:lpstr>Calibri</vt:lpstr>
      <vt:lpstr>Code Pro Bold</vt:lpstr>
      <vt:lpstr>Lato</vt:lpstr>
      <vt:lpstr>Lato Regular</vt:lpstr>
      <vt:lpstr>Roboto Mono</vt:lpstr>
      <vt:lpstr>Times New Roman</vt:lpstr>
      <vt:lpstr>RISE</vt:lpstr>
      <vt:lpstr>PowerPoint-presentasjon</vt:lpstr>
      <vt:lpstr>Agenda</vt:lpstr>
      <vt:lpstr>Bakgrunn</vt:lpstr>
      <vt:lpstr>Mål med prosjektet</vt:lpstr>
      <vt:lpstr>Metoder </vt:lpstr>
      <vt:lpstr>Mobile vanntåkeanlegg  </vt:lpstr>
      <vt:lpstr>Mobile vanntåkeanlegg  </vt:lpstr>
      <vt:lpstr>Risikofaktorer</vt:lpstr>
      <vt:lpstr>Historier om aktivering </vt:lpstr>
      <vt:lpstr>Er mobile vanntåkeanlegg et egnet tiltak? </vt:lpstr>
      <vt:lpstr>Hvem er mobile vanntåkeanlegg egnet for?</vt:lpstr>
      <vt:lpstr>Andre erfaringer fra kommunene  </vt:lpstr>
      <vt:lpstr>Anbefalinger  </vt:lpstr>
      <vt:lpstr>Anbefaling </vt:lpstr>
      <vt:lpstr> 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/>
  <dc:creator>Edvard Aamodt</dc:creator>
  <cp:keywords/>
  <dc:description/>
  <cp:lastModifiedBy>Hatlevoll, Barbro</cp:lastModifiedBy>
  <cp:revision>8</cp:revision>
  <dcterms:created xsi:type="dcterms:W3CDTF">2022-10-26T10:07:48Z</dcterms:created>
  <dcterms:modified xsi:type="dcterms:W3CDTF">2022-10-31T14:32:31Z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0x010100C3025CAAB3E97C4CA78AA3DB5675E5EC</vt:lpwstr>
  </property>
  <property fmtid="{D5CDD505-2E9C-101B-9397-08002B2CF9AE}" pid="3" name="MediaServiceImageTags">
    <vt:lpwstr/>
  </property>
</Properties>
</file>