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8" r:id="rId5"/>
    <p:sldId id="264" r:id="rId6"/>
    <p:sldId id="273" r:id="rId7"/>
    <p:sldId id="275" r:id="rId8"/>
    <p:sldId id="271" r:id="rId9"/>
  </p:sldIdLst>
  <p:sldSz cx="9144000" cy="5143500" type="screen16x9"/>
  <p:notesSz cx="6735763" cy="9866313"/>
  <p:defaultTextStyle>
    <a:defPPr>
      <a:defRPr lang="nb-NO"/>
    </a:defPPr>
    <a:lvl1pPr marL="0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6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8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1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14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36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60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82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00">
          <p15:clr>
            <a:srgbClr val="A4A3A4"/>
          </p15:clr>
        </p15:guide>
        <p15:guide id="4" pos="5120">
          <p15:clr>
            <a:srgbClr val="A4A3A4"/>
          </p15:clr>
        </p15:guide>
        <p15:guide id="5" orient="horz" pos="820">
          <p15:clr>
            <a:srgbClr val="A4A3A4"/>
          </p15:clr>
        </p15:guide>
        <p15:guide id="6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2F9"/>
    <a:srgbClr val="586172"/>
    <a:srgbClr val="454C5A"/>
    <a:srgbClr val="4F4F4F"/>
    <a:srgbClr val="B55998"/>
    <a:srgbClr val="D1697D"/>
    <a:srgbClr val="F0CB66"/>
    <a:srgbClr val="4A6C81"/>
    <a:srgbClr val="14B28E"/>
    <a:srgbClr val="91C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73328" autoAdjust="0"/>
  </p:normalViewPr>
  <p:slideViewPr>
    <p:cSldViewPr snapToGrid="0">
      <p:cViewPr varScale="1">
        <p:scale>
          <a:sx n="89" d="100"/>
          <a:sy n="89" d="100"/>
        </p:scale>
        <p:origin x="636" y="66"/>
      </p:cViewPr>
      <p:guideLst>
        <p:guide orient="horz" pos="1620"/>
        <p:guide pos="2880"/>
        <p:guide orient="horz" pos="3200"/>
        <p:guide pos="5120"/>
        <p:guide orient="horz" pos="82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3DF1E-BBFE-4AF3-9F52-08D818109035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74D4-B606-4140-907B-C980B4D847B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43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6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8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91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14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36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60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82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noProof="0" dirty="0"/>
              <a:t>Forslag til manus</a:t>
            </a:r>
          </a:p>
          <a:p>
            <a:r>
              <a:rPr lang="nn-NO" i="1" noProof="0" dirty="0"/>
              <a:t>I notatfeltet ligg eit forslag til manus. Dette kan nyttast ved behov, men bør tilpassast årstrinnet. </a:t>
            </a:r>
          </a:p>
          <a:p>
            <a:endParaRPr lang="nn-NO" noProof="0" dirty="0"/>
          </a:p>
          <a:p>
            <a:r>
              <a:rPr lang="nn-NO" noProof="0" dirty="0"/>
              <a:t>I dag har vi fått ei viktig melding frå Politiet og Sivilforsvaret. Vi skal snakke om Naudvarsel – eit system som kan varsla nesten alle mobiltelefonar i Noreg i løpet av nokre sekundar dersom det skjer noko alvorleg.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14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Noreg er eit av dei tryggaste landa i verda. Likevel kan det skje ulukker eller andre ting her som gjer at myndigheitene, som til dømes Politiet, treng å varsla oss raskt.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sz="1200" noProof="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Som her, kor det ser ut til å vere ei ulukke på ein fabrikk, som gjer at det kjem farleg røyk mot ein by.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i="1" noProof="0" dirty="0"/>
              <a:t>Eventuelt: Kva trur de har skjedd her? Her hastar det å kome med ein beskjed til dei som bur i denne byen.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04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Dersom det skulle skje noko alvorleg, så kan Politiet eller Sivilforsvaret sende oss eit naudvarsel på telefonen. Då vil alle nyare mobiltelefonar få varselet i løpet av nokre sekundar.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Telefonen vil spele av ein høg lyd, og vibrere – sjølv om du har på lydlaus. Meldingar kan også komme til nokre nettbrett og smartklokker.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sz="1200" noProof="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Dersom du skrur på flymodus eller slår telefonen heilt av, vil du ikkje få varselet.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49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Dersom vi får eit naudvarsel på telefonen, så står det kva som skjer, og kva vi bør gjere.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sz="1200" noProof="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Då er viktig at vi les varselet, og følgjer rådet. I denne byen får alle beskjed om å halde seg innandørs og lukka dører og vindauge på grunn av den farlege røyken.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049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/>
              <a:t>Onsdag 12. </a:t>
            </a:r>
            <a:r>
              <a:rPr lang="nn-NO" sz="1200" noProof="0" dirty="0"/>
              <a:t>juni skal dette systemet testast. Då får vi ei test-melding, og vi treng ikkje gjere noko.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sz="1200" noProof="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Det kan kanskje vera litt skremmande når så mange telefonar byrjar å pipe høgt samtidig, men det er ikkje farleg.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sz="1200" noProof="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Det er litt som å sjekka at røykvarslaren verkar. Det bråkar, men det er godt å vite at systemet verkar.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92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" y="570514"/>
            <a:ext cx="2808351" cy="3780473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06851" y="1757020"/>
            <a:ext cx="2232431" cy="779703"/>
          </a:xfrm>
        </p:spPr>
        <p:txBody>
          <a:bodyPr anchor="t">
            <a:norm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06851" y="2682335"/>
            <a:ext cx="2232431" cy="38120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13743" y="3686861"/>
            <a:ext cx="1190222" cy="135000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0C065460-20E7-4544-B60B-28D5041E29B3}" type="datetime4">
              <a:rPr lang="nb-NO" smtClean="0"/>
              <a:pPr/>
              <a:t>28. mai 2024</a:t>
            </a:fld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6851" y="3686861"/>
            <a:ext cx="1007662" cy="135000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1853" cy="12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05787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7911" y="756094"/>
            <a:ext cx="3240405" cy="486061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2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57911" y="1764222"/>
            <a:ext cx="3240405" cy="237516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32450" y="570514"/>
            <a:ext cx="3492000" cy="3779295"/>
          </a:xfrm>
          <a:solidFill>
            <a:srgbClr val="4F4F4F"/>
          </a:solidFill>
        </p:spPr>
        <p:txBody>
          <a:bodyPr tIns="1151806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6879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4108" y="756095"/>
            <a:ext cx="3228253" cy="546443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2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64108" y="1764222"/>
            <a:ext cx="3240405" cy="245381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536567" y="756095"/>
            <a:ext cx="3240405" cy="3461944"/>
          </a:xfrm>
          <a:solidFill>
            <a:srgbClr val="4F4F4F"/>
          </a:solidFill>
        </p:spPr>
        <p:txBody>
          <a:bodyPr tIns="1151806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2870417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solidFill>
          <a:srgbClr val="4F4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4107" y="1008126"/>
            <a:ext cx="6185621" cy="3082093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>
            <a:off x="0" y="570443"/>
            <a:ext cx="540000" cy="3721545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5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bg>
      <p:bgPr>
        <a:solidFill>
          <a:srgbClr val="4F4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570443"/>
            <a:ext cx="540000" cy="3721545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536568" y="756094"/>
            <a:ext cx="3240405" cy="3324294"/>
          </a:xfrm>
          <a:solidFill>
            <a:schemeClr val="tx1">
              <a:lumMod val="50000"/>
              <a:lumOff val="50000"/>
            </a:schemeClr>
          </a:solidFill>
        </p:spPr>
        <p:txBody>
          <a:bodyPr tIns="1151806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864108" y="756094"/>
            <a:ext cx="3240405" cy="3324293"/>
          </a:xfrm>
        </p:spPr>
        <p:txBody>
          <a:bodyPr anchor="t">
            <a:normAutofit/>
          </a:bodyPr>
          <a:lstStyle>
            <a:lvl1pPr algn="l">
              <a:defRPr sz="20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21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785034" y="960681"/>
            <a:ext cx="7388009" cy="588600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3000"/>
            </a:lvl1pPr>
          </a:lstStyle>
          <a:p>
            <a:r>
              <a:rPr lang="nb-NO" dirty="0"/>
              <a:t>Klikk for å redigere tittelstil</a:t>
            </a:r>
            <a:br>
              <a:rPr lang="nb-NO" dirty="0"/>
            </a:b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785034" y="1822562"/>
            <a:ext cx="3492000" cy="233648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749871" y="1806015"/>
            <a:ext cx="3492000" cy="2353030"/>
          </a:xfrm>
        </p:spPr>
        <p:txBody>
          <a:bodyPr/>
          <a:lstStyle>
            <a:lvl1pPr rtl="0">
              <a:defRPr sz="1800"/>
            </a:lvl1pPr>
            <a:lvl2pPr rtl="0">
              <a:defRPr sz="1600"/>
            </a:lvl2pPr>
            <a:lvl3pPr rtl="0">
              <a:defRPr sz="1400"/>
            </a:lvl3pPr>
            <a:lvl4pPr rtl="0">
              <a:defRPr sz="1200"/>
            </a:lvl4pPr>
            <a:lvl5pPr rtl="0"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0370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178" y="1017958"/>
            <a:ext cx="6259065" cy="4860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818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80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5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51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uten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5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rgbClr val="D16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9355"/>
            <a:ext cx="1937042" cy="1032371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1192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2">
    <p:bg>
      <p:bgPr>
        <a:solidFill>
          <a:srgbClr val="F0CB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9356"/>
            <a:ext cx="1937042" cy="1033329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3874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3">
    <p:bg>
      <p:bgPr>
        <a:solidFill>
          <a:srgbClr val="91C2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9356"/>
            <a:ext cx="1937042" cy="1033329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75302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4">
    <p:bg>
      <p:bgPr>
        <a:solidFill>
          <a:srgbClr val="14B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5756"/>
            <a:ext cx="1937042" cy="731240"/>
          </a:xfrm>
          <a:noFill/>
        </p:spPr>
        <p:txBody>
          <a:bodyPr bIns="190768" anchor="t">
            <a:sp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14721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5">
    <p:bg>
      <p:bgPr>
        <a:solidFill>
          <a:srgbClr val="4A6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5756"/>
            <a:ext cx="1937042" cy="1033329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9993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6">
    <p:bg>
      <p:bgPr>
        <a:solidFill>
          <a:srgbClr val="B55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5756"/>
            <a:ext cx="1937042" cy="1033200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0861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7178" y="986989"/>
            <a:ext cx="6259065" cy="4860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7179" y="1715061"/>
            <a:ext cx="6259064" cy="252031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53862" y="4719398"/>
            <a:ext cx="755696" cy="9877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28.05.2024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63693" y="4818176"/>
            <a:ext cx="6186036" cy="979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3694" y="4916141"/>
            <a:ext cx="755696" cy="9877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0" y="570514"/>
            <a:ext cx="432054" cy="3780473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0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1" r:id="rId10"/>
    <p:sldLayoutId id="2147483662" r:id="rId11"/>
    <p:sldLayoutId id="2147483651" r:id="rId12"/>
    <p:sldLayoutId id="2147483663" r:id="rId13"/>
    <p:sldLayoutId id="2147483652" r:id="rId14"/>
    <p:sldLayoutId id="2147483654" r:id="rId15"/>
    <p:sldLayoutId id="2147483655" r:id="rId16"/>
    <p:sldLayoutId id="2147483670" r:id="rId17"/>
  </p:sldLayoutIdLst>
  <p:txStyles>
    <p:titleStyle>
      <a:lvl1pPr algn="l" defTabSz="914246" rtl="0" eaLnBrk="1" latinLnBrk="0" hangingPunct="1">
        <a:spcBef>
          <a:spcPct val="0"/>
        </a:spcBef>
        <a:buNone/>
        <a:defRPr sz="3000" kern="1200">
          <a:solidFill>
            <a:srgbClr val="FF5600"/>
          </a:solidFill>
          <a:latin typeface="+mj-lt"/>
          <a:ea typeface="+mj-ea"/>
          <a:cs typeface="+mj-cs"/>
        </a:defRPr>
      </a:lvl1pPr>
    </p:titleStyle>
    <p:bodyStyle>
      <a:lvl1pPr marL="251958" indent="-251958" algn="l" defTabSz="914246" rtl="0" eaLnBrk="1" latinLnBrk="0" hangingPunct="1">
        <a:spcBef>
          <a:spcPct val="20000"/>
        </a:spcBef>
        <a:buClr>
          <a:srgbClr val="FF5600"/>
        </a:buClr>
        <a:buFont typeface="Symbol" panose="05050102010706020507" pitchFamily="18" charset="2"/>
        <a:buChar char="·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4" indent="-285702" algn="l" defTabSz="91424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4F4F4F"/>
          </a:solidFill>
          <a:latin typeface="+mn-lt"/>
          <a:ea typeface="+mn-ea"/>
          <a:cs typeface="+mn-cs"/>
        </a:defRPr>
      </a:lvl2pPr>
      <a:lvl3pPr marL="1142807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4F4F4F"/>
          </a:solidFill>
          <a:latin typeface="+mn-lt"/>
          <a:ea typeface="+mn-ea"/>
          <a:cs typeface="+mn-cs"/>
        </a:defRPr>
      </a:lvl3pPr>
      <a:lvl4pPr marL="1599930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4F4F4F"/>
          </a:solidFill>
          <a:latin typeface="+mn-lt"/>
          <a:ea typeface="+mn-ea"/>
          <a:cs typeface="+mn-cs"/>
        </a:defRPr>
      </a:lvl4pPr>
      <a:lvl5pPr marL="2057052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4F4F4F"/>
          </a:solidFill>
          <a:latin typeface="+mn-lt"/>
          <a:ea typeface="+mn-ea"/>
          <a:cs typeface="+mn-cs"/>
        </a:defRPr>
      </a:lvl5pPr>
      <a:lvl6pPr marL="2514175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8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1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44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6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8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1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4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6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2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73EAD88-A30C-38D3-147D-A76FFF14DE56}"/>
              </a:ext>
            </a:extLst>
          </p:cNvPr>
          <p:cNvSpPr/>
          <p:nvPr/>
        </p:nvSpPr>
        <p:spPr>
          <a:xfrm>
            <a:off x="715617" y="1103541"/>
            <a:ext cx="6599583" cy="1784038"/>
          </a:xfrm>
          <a:prstGeom prst="rect">
            <a:avLst/>
          </a:prstGeom>
          <a:solidFill>
            <a:srgbClr val="45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3027C7-15C3-61C1-F47D-E05DC4C0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5460-20E7-4544-B60B-28D5041E29B3}" type="datetime4">
              <a:rPr lang="nb-NO" smtClean="0"/>
              <a:pPr/>
              <a:t>28. mai 2024</a:t>
            </a:fld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4E0428F-1C08-0B3C-723D-C990F035CF8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26109" y="2194389"/>
            <a:ext cx="5924885" cy="49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Viktige varslar rett på mobilen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83FE1A9-F550-DD4B-1DC2-30E6510711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6109" y="1430116"/>
            <a:ext cx="6739785" cy="764273"/>
          </a:xfrm>
        </p:spPr>
        <p:txBody>
          <a:bodyPr>
            <a:normAutofit/>
          </a:bodyPr>
          <a:lstStyle/>
          <a:p>
            <a:r>
              <a:rPr lang="nn-NO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Naudvarsel</a:t>
            </a:r>
          </a:p>
        </p:txBody>
      </p:sp>
    </p:spTree>
    <p:extLst>
      <p:ext uri="{BB962C8B-B14F-4D97-AF65-F5344CB8AC3E}">
        <p14:creationId xmlns:p14="http://schemas.microsoft.com/office/powerpoint/2010/main" val="25832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B439AA7-687A-8E20-0CBA-EF5A9CE91C60}"/>
              </a:ext>
            </a:extLst>
          </p:cNvPr>
          <p:cNvSpPr/>
          <p:nvPr/>
        </p:nvSpPr>
        <p:spPr>
          <a:xfrm>
            <a:off x="0" y="-32952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985D8D7-10C0-BDEA-F49E-C280A1229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2400"/>
            <a:ext cx="9144000" cy="28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B439AA7-687A-8E20-0CBA-EF5A9CE91C60}"/>
              </a:ext>
            </a:extLst>
          </p:cNvPr>
          <p:cNvSpPr/>
          <p:nvPr/>
        </p:nvSpPr>
        <p:spPr>
          <a:xfrm>
            <a:off x="0" y="-32952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9AB6576-4BCA-A514-61EC-28DE2CBDB2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903"/>
          <a:stretch/>
        </p:blipFill>
        <p:spPr>
          <a:xfrm>
            <a:off x="0" y="3310128"/>
            <a:ext cx="9144000" cy="68884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7EFC4E1-8D7F-4E0C-504A-79B49303E6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569"/>
          <a:stretch/>
        </p:blipFill>
        <p:spPr>
          <a:xfrm>
            <a:off x="0" y="1065991"/>
            <a:ext cx="9144000" cy="217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9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B439AA7-687A-8E20-0CBA-EF5A9CE91C60}"/>
              </a:ext>
            </a:extLst>
          </p:cNvPr>
          <p:cNvSpPr/>
          <p:nvPr/>
        </p:nvSpPr>
        <p:spPr>
          <a:xfrm>
            <a:off x="0" y="-458493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FC39352-33F2-2159-4C29-C3E5B39B7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0956"/>
            <a:ext cx="9102810" cy="318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A1CC83B-6EDC-4ADD-2BA0-DF3725F30127}"/>
              </a:ext>
            </a:extLst>
          </p:cNvPr>
          <p:cNvSpPr/>
          <p:nvPr/>
        </p:nvSpPr>
        <p:spPr>
          <a:xfrm>
            <a:off x="0" y="0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55DE6805-69D8-F53D-B8F8-32520BEA3D0D}"/>
              </a:ext>
            </a:extLst>
          </p:cNvPr>
          <p:cNvSpPr txBox="1">
            <a:spLocks/>
          </p:cNvSpPr>
          <p:nvPr/>
        </p:nvSpPr>
        <p:spPr>
          <a:xfrm>
            <a:off x="731761" y="1503579"/>
            <a:ext cx="4655248" cy="303184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51958" indent="-251958" algn="l" defTabSz="914246" rtl="0" eaLnBrk="1" latinLnBrk="0" hangingPunct="1">
              <a:spcBef>
                <a:spcPct val="20000"/>
              </a:spcBef>
              <a:buClr>
                <a:srgbClr val="FF5600"/>
              </a:buClr>
              <a:buFont typeface="Symbol" panose="05050102010706020507" pitchFamily="18" charset="2"/>
              <a:buChar char="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24" indent="-28570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2pPr>
            <a:lvl3pPr marL="1142807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3pPr>
            <a:lvl4pPr marL="1599930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4pPr>
            <a:lvl5pPr marL="2057052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5pPr>
            <a:lvl6pPr marL="2514175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98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21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44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5"/>
              </a:buClr>
              <a:buNone/>
            </a:pPr>
            <a:r>
              <a:rPr lang="nn-NO" sz="17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Dette skjer når du får eit naudvarsel: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n-NO" sz="17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n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Telefonen vibrerer og spelar av ein høg, sireneliknande lyd.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n-NO" sz="17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n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På skjermen kjem det ein kort tekst som fortel deg kva som skjer og kva du bør gjere. </a:t>
            </a:r>
          </a:p>
          <a:p>
            <a:pPr marL="0" indent="0">
              <a:buClr>
                <a:schemeClr val="accent5"/>
              </a:buClr>
              <a:buNone/>
            </a:pPr>
            <a:endParaRPr lang="nn-NO" sz="17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n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Testen er ikkje farleg, vi berre sjekkar at systemet verkar. 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n-NO" sz="17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n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Dersom du ikkje vil ha testen, må du skru av telefonen din før 12. juni kl. 12:00.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b-NO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nb-NO" dirty="0"/>
          </a:p>
          <a:p>
            <a:endParaRPr lang="nb-NO" i="1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008F7BF-D13C-8A17-9640-2043692E4669}"/>
              </a:ext>
            </a:extLst>
          </p:cNvPr>
          <p:cNvSpPr txBox="1">
            <a:spLocks/>
          </p:cNvSpPr>
          <p:nvPr/>
        </p:nvSpPr>
        <p:spPr>
          <a:xfrm>
            <a:off x="731761" y="729607"/>
            <a:ext cx="6641191" cy="7739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246" rtl="0" eaLnBrk="1" latinLnBrk="0" hangingPunct="1">
              <a:spcBef>
                <a:spcPct val="0"/>
              </a:spcBef>
              <a:buNone/>
              <a:defRPr sz="3000" kern="1200">
                <a:solidFill>
                  <a:srgbClr val="FF5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solidFill>
                  <a:srgbClr val="58617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Test onsdag 12. juni kl. 12:00</a:t>
            </a:r>
          </a:p>
        </p:txBody>
      </p:sp>
      <p:pic>
        <p:nvPicPr>
          <p:cNvPr id="6" name="Bilde 5" descr="Et bilde som inneholder Bærbar kommunikasjonsenhet, duppeditt, Mobiltelefon, Kommunikasjonsenhet">
            <a:extLst>
              <a:ext uri="{FF2B5EF4-FFF2-40B4-BE49-F238E27FC236}">
                <a16:creationId xmlns:a16="http://schemas.microsoft.com/office/drawing/2014/main" id="{CB1E481A-9B49-79A1-E7A8-13BAB54A06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t="2040" r="23929"/>
          <a:stretch/>
        </p:blipFill>
        <p:spPr>
          <a:xfrm>
            <a:off x="5930546" y="494971"/>
            <a:ext cx="3213454" cy="41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49121"/>
      </p:ext>
    </p:extLst>
  </p:cSld>
  <p:clrMapOvr>
    <a:masterClrMapping/>
  </p:clrMapOvr>
</p:sld>
</file>

<file path=ppt/theme/theme1.xml><?xml version="1.0" encoding="utf-8"?>
<a:theme xmlns:a="http://schemas.openxmlformats.org/drawingml/2006/main" name="DSB_mal_12-06-14">
  <a:themeElements>
    <a:clrScheme name="DSB">
      <a:dk1>
        <a:sysClr val="windowText" lastClr="000000"/>
      </a:dk1>
      <a:lt1>
        <a:sysClr val="window" lastClr="FFFFFF"/>
      </a:lt1>
      <a:dk2>
        <a:srgbClr val="FF5600"/>
      </a:dk2>
      <a:lt2>
        <a:srgbClr val="DBDBDB"/>
      </a:lt2>
      <a:accent1>
        <a:srgbClr val="FF5600"/>
      </a:accent1>
      <a:accent2>
        <a:srgbClr val="4F4F4F"/>
      </a:accent2>
      <a:accent3>
        <a:srgbClr val="91C2AD"/>
      </a:accent3>
      <a:accent4>
        <a:srgbClr val="B55998"/>
      </a:accent4>
      <a:accent5>
        <a:srgbClr val="4A6C81"/>
      </a:accent5>
      <a:accent6>
        <a:srgbClr val="D1697D"/>
      </a:accent6>
      <a:hlink>
        <a:srgbClr val="0000FF"/>
      </a:hlink>
      <a:folHlink>
        <a:srgbClr val="800080"/>
      </a:folHlink>
    </a:clrScheme>
    <a:fontScheme name="Egendefinert 2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56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#1">
      <a:srgbClr val="128396"/>
    </a:custClr>
    <a:custClr name="#2">
      <a:srgbClr val="F0CB66"/>
    </a:custClr>
    <a:custClr name="#3">
      <a:srgbClr val="14B28E"/>
    </a:custClr>
  </a:custClrLst>
  <a:extLst>
    <a:ext uri="{05A4C25C-085E-4340-85A3-A5531E510DB2}">
      <thm15:themeFamily xmlns:thm15="http://schemas.microsoft.com/office/thememl/2012/main" name="dsb_2015_16-9.potx" id="{37E7048A-28C0-40D4-86EA-7E19057259AD}" vid="{A58E8BA6-DE1F-4F29-9B85-1D5569E06E8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5C2F4BA5EE404389B46D885E0BCF83" ma:contentTypeVersion="4" ma:contentTypeDescription="Opprett et nytt dokument." ma:contentTypeScope="" ma:versionID="0a8b889d42a06d0c1b8f8a7f10cb0789">
  <xsd:schema xmlns:xsd="http://www.w3.org/2001/XMLSchema" xmlns:xs="http://www.w3.org/2001/XMLSchema" xmlns:p="http://schemas.microsoft.com/office/2006/metadata/properties" xmlns:ns2="3228a974-990b-4ce0-bbe6-11c9ced9f9fd" xmlns:ns3="83d7bc51-8cc2-427a-af9a-3b6e372f7735" targetNamespace="http://schemas.microsoft.com/office/2006/metadata/properties" ma:root="true" ma:fieldsID="6f25b618a95af65d2d6acd1cae09ef80" ns2:_="" ns3:_="">
    <xsd:import namespace="3228a974-990b-4ce0-bbe6-11c9ced9f9fd"/>
    <xsd:import namespace="83d7bc51-8cc2-427a-af9a-3b6e372f77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28a974-990b-4ce0-bbe6-11c9ced9f9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7bc51-8cc2-427a-af9a-3b6e372f77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270118-5583-4CC6-8A86-2F0BA0C056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28a974-990b-4ce0-bbe6-11c9ced9f9fd"/>
    <ds:schemaRef ds:uri="83d7bc51-8cc2-427a-af9a-3b6e372f7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4A74B4-6FF0-49AD-8DE3-E014EB3B15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2552EA-F58D-4B3C-BA7F-0F6FC39C57E2}">
  <ds:schemaRefs>
    <ds:schemaRef ds:uri="http://www.w3.org/XML/1998/namespace"/>
    <ds:schemaRef ds:uri="http://purl.org/dc/terms/"/>
    <ds:schemaRef ds:uri="3228a974-990b-4ce0-bbe6-11c9ced9f9fd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3d7bc51-8cc2-427a-af9a-3b6e372f773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 DSB</Template>
  <TotalTime>2402</TotalTime>
  <Words>440</Words>
  <Application>Microsoft Office PowerPoint</Application>
  <PresentationFormat>Skjermfremvisning (16:9)</PresentationFormat>
  <Paragraphs>39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Arial</vt:lpstr>
      <vt:lpstr>Calibri</vt:lpstr>
      <vt:lpstr>Open Sans</vt:lpstr>
      <vt:lpstr>Rockwell</vt:lpstr>
      <vt:lpstr>Symbol</vt:lpstr>
      <vt:lpstr>DSB_mal_12-06-14</vt:lpstr>
      <vt:lpstr>Naudvarsel</vt:lpstr>
      <vt:lpstr>PowerPoint-presentasjon</vt:lpstr>
      <vt:lpstr>PowerPoint-presentasjon</vt:lpstr>
      <vt:lpstr>PowerPoint-presentasjon</vt:lpstr>
      <vt:lpstr>PowerPoint-presentasjon</vt:lpstr>
    </vt:vector>
  </TitlesOfParts>
  <Company>Direktoratet for samfunnssikkerhet og beredskap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 befolkningsvarsling</dc:title>
  <dc:creator>Magnussen, Henriette</dc:creator>
  <dc:description>Template by addpoint.no</dc:description>
  <cp:lastModifiedBy>Magnussen, Henriette</cp:lastModifiedBy>
  <cp:revision>16</cp:revision>
  <cp:lastPrinted>2023-04-20T07:30:35Z</cp:lastPrinted>
  <dcterms:created xsi:type="dcterms:W3CDTF">2022-11-09T09:25:20Z</dcterms:created>
  <dcterms:modified xsi:type="dcterms:W3CDTF">2024-05-28T12:30:12Z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0x010100A95C2F4BA5EE404389B46D885E0BCF83</vt:lpwstr>
  </property>
</Properties>
</file>